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7" r:id="rId3"/>
    <p:sldId id="258" r:id="rId4"/>
    <p:sldId id="274" r:id="rId5"/>
    <p:sldId id="259" r:id="rId6"/>
    <p:sldId id="284" r:id="rId7"/>
    <p:sldId id="285" r:id="rId8"/>
    <p:sldId id="287" r:id="rId9"/>
    <p:sldId id="288" r:id="rId10"/>
    <p:sldId id="289" r:id="rId11"/>
    <p:sldId id="290" r:id="rId12"/>
    <p:sldId id="283" r:id="rId13"/>
    <p:sldId id="261" r:id="rId14"/>
    <p:sldId id="270" r:id="rId15"/>
    <p:sldId id="262" r:id="rId16"/>
    <p:sldId id="291" r:id="rId17"/>
    <p:sldId id="278" r:id="rId18"/>
    <p:sldId id="275" r:id="rId19"/>
    <p:sldId id="263" r:id="rId20"/>
    <p:sldId id="279" r:id="rId21"/>
    <p:sldId id="266" r:id="rId22"/>
    <p:sldId id="265" r:id="rId23"/>
    <p:sldId id="264" r:id="rId24"/>
    <p:sldId id="267" r:id="rId25"/>
    <p:sldId id="271" r:id="rId26"/>
    <p:sldId id="282" r:id="rId27"/>
    <p:sldId id="281" r:id="rId28"/>
    <p:sldId id="268" r:id="rId29"/>
    <p:sldId id="272" r:id="rId30"/>
    <p:sldId id="273" r:id="rId31"/>
    <p:sldId id="28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434" autoAdjust="0"/>
    <p:restoredTop sz="96247" autoAdjust="0"/>
  </p:normalViewPr>
  <p:slideViewPr>
    <p:cSldViewPr snapToGrid="0">
      <p:cViewPr varScale="1">
        <p:scale>
          <a:sx n="66" d="100"/>
          <a:sy n="66" d="100"/>
        </p:scale>
        <p:origin x="-2604" y="66"/>
      </p:cViewPr>
      <p:guideLst/>
    </p:cSldViewPr>
  </p:slideViewPr>
  <p:outlineViewPr>
    <p:cViewPr>
      <p:scale>
        <a:sx n="33" d="100"/>
        <a:sy n="33" d="100"/>
      </p:scale>
      <p:origin x="0" y="-174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png>
</file>

<file path=ppt/media/image27.svg>
</file>

<file path=ppt/media/image28.jpeg>
</file>

<file path=ppt/media/image29.png>
</file>

<file path=ppt/media/image3.png>
</file>

<file path=ppt/media/image30.png>
</file>

<file path=ppt/media/image31.png>
</file>

<file path=ppt/media/image32.sv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jpg>
</file>

<file path=ppt/media/image41.jpg>
</file>

<file path=ppt/media/image5.png>
</file>

<file path=ppt/media/image6.jp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7B563C6-75DB-4B3E-B9C7-85C1FFF0AC6C}"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6787384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7B563C6-75DB-4B3E-B9C7-85C1FFF0AC6C}" type="datetimeFigureOut">
              <a:rPr lang="en-US" smtClean="0"/>
              <a:t>6/26/2024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12413076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7B563C6-75DB-4B3E-B9C7-85C1FFF0AC6C}"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31596167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7B563C6-75DB-4B3E-B9C7-85C1FFF0AC6C}"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6F84C9-6623-4566-B48E-7FB5BD15AB00}"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4717391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B563C6-75DB-4B3E-B9C7-85C1FFF0AC6C}"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26149104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7B563C6-75DB-4B3E-B9C7-85C1FFF0AC6C}" type="datetimeFigureOut">
              <a:rPr lang="en-US" smtClean="0"/>
              <a:t>6/26/2024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22033004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7B563C6-75DB-4B3E-B9C7-85C1FFF0AC6C}" type="datetimeFigureOut">
              <a:rPr lang="en-US" smtClean="0"/>
              <a:t>6/26/2024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42369262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B563C6-75DB-4B3E-B9C7-85C1FFF0AC6C}"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32567894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B563C6-75DB-4B3E-B9C7-85C1FFF0AC6C}"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1195536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B563C6-75DB-4B3E-B9C7-85C1FFF0AC6C}"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1477724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B563C6-75DB-4B3E-B9C7-85C1FFF0AC6C}" type="datetimeFigureOut">
              <a:rPr lang="en-US" smtClean="0"/>
              <a:t>6/26/2024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3814198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7B563C6-75DB-4B3E-B9C7-85C1FFF0AC6C}" type="datetimeFigureOut">
              <a:rPr lang="en-US" smtClean="0"/>
              <a:t>6/26/2024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2181200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7B563C6-75DB-4B3E-B9C7-85C1FFF0AC6C}" type="datetimeFigureOut">
              <a:rPr lang="en-US" smtClean="0"/>
              <a:t>6/26/2024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11347664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F7B563C6-75DB-4B3E-B9C7-85C1FFF0AC6C}" type="datetimeFigureOut">
              <a:rPr lang="en-US" smtClean="0"/>
              <a:t>6/26/2024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2288200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F7B563C6-75DB-4B3E-B9C7-85C1FFF0AC6C}" type="datetimeFigureOut">
              <a:rPr lang="en-US" smtClean="0"/>
              <a:t>6/26/2024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1936421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F7B563C6-75DB-4B3E-B9C7-85C1FFF0AC6C}" type="datetimeFigureOut">
              <a:rPr lang="en-US" smtClean="0"/>
              <a:t>6/26/2024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879758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7B563C6-75DB-4B3E-B9C7-85C1FFF0AC6C}" type="datetimeFigureOut">
              <a:rPr lang="en-US" smtClean="0"/>
              <a:t>6/26/2024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6F84C9-6623-4566-B48E-7FB5BD15AB00}" type="slidenum">
              <a:rPr lang="en-US" smtClean="0"/>
              <a:t>‹#›</a:t>
            </a:fld>
            <a:endParaRPr lang="en-US"/>
          </a:p>
        </p:txBody>
      </p:sp>
    </p:spTree>
    <p:extLst>
      <p:ext uri="{BB962C8B-B14F-4D97-AF65-F5344CB8AC3E}">
        <p14:creationId xmlns:p14="http://schemas.microsoft.com/office/powerpoint/2010/main" val="21244097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7B563C6-75DB-4B3E-B9C7-85C1FFF0AC6C}" type="datetimeFigureOut">
              <a:rPr lang="en-US" smtClean="0"/>
              <a:t>6/26/2024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A6F84C9-6623-4566-B48E-7FB5BD15AB00}" type="slidenum">
              <a:rPr lang="en-US" smtClean="0"/>
              <a:t>‹#›</a:t>
            </a:fld>
            <a:endParaRPr lang="en-US"/>
          </a:p>
        </p:txBody>
      </p:sp>
    </p:spTree>
    <p:extLst>
      <p:ext uri="{BB962C8B-B14F-4D97-AF65-F5344CB8AC3E}">
        <p14:creationId xmlns:p14="http://schemas.microsoft.com/office/powerpoint/2010/main" val="3763959680"/>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27.svg"/><Relationship Id="rId7" Type="http://schemas.openxmlformats.org/officeDocument/2006/relationships/image" Target="../media/image29.png"/><Relationship Id="rId2" Type="http://schemas.openxmlformats.org/officeDocument/2006/relationships/image" Target="../media/image26.png"/><Relationship Id="rId1" Type="http://schemas.openxmlformats.org/officeDocument/2006/relationships/slideLayout" Target="../slideLayouts/slideLayout3.xml"/><Relationship Id="rId6" Type="http://schemas.openxmlformats.org/officeDocument/2006/relationships/image" Target="../media/image28.jpeg"/><Relationship Id="rId5" Type="http://schemas.openxmlformats.org/officeDocument/2006/relationships/image" Target="../media/image24.sv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24.sv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4.jpg"/><Relationship Id="rId2" Type="http://schemas.openxmlformats.org/officeDocument/2006/relationships/image" Target="../media/image1.jpeg"/><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40.jpg"/><Relationship Id="rId2" Type="http://schemas.openxmlformats.org/officeDocument/2006/relationships/image" Target="../media/image1.jpeg"/><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1.jpg"/><Relationship Id="rId2" Type="http://schemas.openxmlformats.org/officeDocument/2006/relationships/image" Target="../media/image1.jpeg"/><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9.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3.png"/><Relationship Id="rId7" Type="http://schemas.openxmlformats.org/officeDocument/2006/relationships/image" Target="../media/image16.svg"/><Relationship Id="rId2" Type="http://schemas.openxmlformats.org/officeDocument/2006/relationships/image" Target="../media/image2.png"/><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1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9F222-11C7-D946-4FE5-E4FF5731712C}"/>
              </a:ext>
            </a:extLst>
          </p:cNvPr>
          <p:cNvSpPr>
            <a:spLocks noGrp="1"/>
          </p:cNvSpPr>
          <p:nvPr>
            <p:ph type="ctrTitle"/>
          </p:nvPr>
        </p:nvSpPr>
        <p:spPr>
          <a:xfrm>
            <a:off x="849443" y="1547220"/>
            <a:ext cx="11277600" cy="1828800"/>
          </a:xfrm>
        </p:spPr>
        <p:txBody>
          <a:bodyPr>
            <a:normAutofit fontScale="90000"/>
          </a:bodyPr>
          <a:lstStyle/>
          <a:p>
            <a:r>
              <a:rPr lang="en-US" b="1" dirty="0">
                <a:solidFill>
                  <a:schemeClr val="tx1"/>
                </a:solidFill>
                <a:latin typeface="Bahnschrift" panose="020B0502040204020203" pitchFamily="34" charset="0"/>
              </a:rPr>
              <a:t>Deep Learning model for Knee joint disease analysis</a:t>
            </a:r>
            <a:br>
              <a:rPr lang="en-US" dirty="0">
                <a:solidFill>
                  <a:schemeClr val="tx1"/>
                </a:solidFill>
              </a:rPr>
            </a:br>
            <a:endParaRPr lang="en-US" dirty="0">
              <a:solidFill>
                <a:schemeClr val="tx1"/>
              </a:solidFill>
            </a:endParaRPr>
          </a:p>
        </p:txBody>
      </p:sp>
      <p:pic>
        <p:nvPicPr>
          <p:cNvPr id="5" name="Picture 4">
            <a:extLst>
              <a:ext uri="{FF2B5EF4-FFF2-40B4-BE49-F238E27FC236}">
                <a16:creationId xmlns:a16="http://schemas.microsoft.com/office/drawing/2014/main" id="{CC2A6AB5-56A7-E9BA-D925-7741B2A022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0376" y="2051037"/>
            <a:ext cx="3891624" cy="4970207"/>
          </a:xfrm>
          <a:prstGeom prst="rect">
            <a:avLst/>
          </a:prstGeom>
          <a:effectLst>
            <a:softEdge rad="635000"/>
          </a:effectLst>
        </p:spPr>
      </p:pic>
      <p:sp>
        <p:nvSpPr>
          <p:cNvPr id="3" name="Subtitle 2">
            <a:extLst>
              <a:ext uri="{FF2B5EF4-FFF2-40B4-BE49-F238E27FC236}">
                <a16:creationId xmlns:a16="http://schemas.microsoft.com/office/drawing/2014/main" id="{A2A52E78-0CA1-0139-AEB4-E768749E8991}"/>
              </a:ext>
            </a:extLst>
          </p:cNvPr>
          <p:cNvSpPr>
            <a:spLocks noGrp="1"/>
          </p:cNvSpPr>
          <p:nvPr>
            <p:ph type="subTitle" idx="1"/>
          </p:nvPr>
        </p:nvSpPr>
        <p:spPr>
          <a:xfrm>
            <a:off x="4242766" y="2214282"/>
            <a:ext cx="13758134" cy="4643718"/>
          </a:xfrm>
        </p:spPr>
        <p:txBody>
          <a:bodyPr>
            <a:normAutofit/>
          </a:bodyPr>
          <a:lstStyle/>
          <a:p>
            <a:endParaRPr lang="en-US" dirty="0"/>
          </a:p>
          <a:p>
            <a:r>
              <a:rPr lang="en-US" b="1" cap="none" dirty="0">
                <a:solidFill>
                  <a:schemeClr val="tx1"/>
                </a:solidFill>
              </a:rPr>
              <a:t>Under supervision of</a:t>
            </a:r>
          </a:p>
          <a:p>
            <a:r>
              <a:rPr lang="en-US" b="1" cap="none" dirty="0">
                <a:solidFill>
                  <a:schemeClr val="tx1"/>
                </a:solidFill>
              </a:rPr>
              <a:t> Dr. Ahmed </a:t>
            </a:r>
            <a:r>
              <a:rPr lang="en-US" b="1" cap="none" dirty="0" err="1">
                <a:solidFill>
                  <a:schemeClr val="tx1"/>
                </a:solidFill>
              </a:rPr>
              <a:t>ezz</a:t>
            </a:r>
            <a:endParaRPr lang="en-US" b="1" cap="none" dirty="0">
              <a:solidFill>
                <a:schemeClr val="tx1"/>
              </a:solidFill>
            </a:endParaRPr>
          </a:p>
          <a:p>
            <a:r>
              <a:rPr lang="en-US" b="1" cap="none" dirty="0">
                <a:solidFill>
                  <a:schemeClr val="tx1"/>
                </a:solidFill>
              </a:rPr>
              <a:t>Eng. Ahmed </a:t>
            </a:r>
            <a:r>
              <a:rPr lang="en-US" b="1" cap="none" dirty="0" err="1">
                <a:solidFill>
                  <a:schemeClr val="tx1"/>
                </a:solidFill>
              </a:rPr>
              <a:t>eisa</a:t>
            </a:r>
            <a:endParaRPr lang="en-US" b="1" cap="none" dirty="0">
              <a:solidFill>
                <a:schemeClr val="tx1"/>
              </a:solidFill>
            </a:endParaRPr>
          </a:p>
          <a:p>
            <a:endParaRPr lang="en-US" dirty="0"/>
          </a:p>
        </p:txBody>
      </p:sp>
    </p:spTree>
    <p:extLst>
      <p:ext uri="{BB962C8B-B14F-4D97-AF65-F5344CB8AC3E}">
        <p14:creationId xmlns:p14="http://schemas.microsoft.com/office/powerpoint/2010/main" val="21174625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54" name="Picture 2153">
            <a:extLst>
              <a:ext uri="{FF2B5EF4-FFF2-40B4-BE49-F238E27FC236}">
                <a16:creationId xmlns:a16="http://schemas.microsoft.com/office/drawing/2014/main" id="{5D2D844C-AB64-4A03-80BE-33212E61DD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156" name="Picture 2155">
            <a:extLst>
              <a:ext uri="{FF2B5EF4-FFF2-40B4-BE49-F238E27FC236}">
                <a16:creationId xmlns:a16="http://schemas.microsoft.com/office/drawing/2014/main" id="{CAAD0E9B-89C2-4268-98B4-BA7BFFF2C7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58" name="Oval 2157">
            <a:extLst>
              <a:ext uri="{FF2B5EF4-FFF2-40B4-BE49-F238E27FC236}">
                <a16:creationId xmlns:a16="http://schemas.microsoft.com/office/drawing/2014/main" id="{1653AB08-C531-42A8-AA8D-C2ABAE87CC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160" name="Picture 2159">
            <a:extLst>
              <a:ext uri="{FF2B5EF4-FFF2-40B4-BE49-F238E27FC236}">
                <a16:creationId xmlns:a16="http://schemas.microsoft.com/office/drawing/2014/main" id="{72E47EEC-33C8-4EC3-8BFC-BB02B4171FD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162" name="Picture 2161">
            <a:extLst>
              <a:ext uri="{FF2B5EF4-FFF2-40B4-BE49-F238E27FC236}">
                <a16:creationId xmlns:a16="http://schemas.microsoft.com/office/drawing/2014/main" id="{A8BC9CC6-50D5-4C61-9EDE-315A1B5F14E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2164" name="Rectangle 2163">
            <a:extLst>
              <a:ext uri="{FF2B5EF4-FFF2-40B4-BE49-F238E27FC236}">
                <a16:creationId xmlns:a16="http://schemas.microsoft.com/office/drawing/2014/main" id="{CED2641B-4430-4CF4-89AB-3FADDD630F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66" name="Rectangle 2165">
            <a:extLst>
              <a:ext uri="{FF2B5EF4-FFF2-40B4-BE49-F238E27FC236}">
                <a16:creationId xmlns:a16="http://schemas.microsoft.com/office/drawing/2014/main" id="{74171A0C-99A8-498E-9F1F-86C734DB8F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4"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8" name="Rectangle 2167">
            <a:extLst>
              <a:ext uri="{FF2B5EF4-FFF2-40B4-BE49-F238E27FC236}">
                <a16:creationId xmlns:a16="http://schemas.microsoft.com/office/drawing/2014/main" id="{270BDA80-627C-422A-AFFD-B7F1DC0F7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accent1">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2" name="Title 1">
            <a:extLst>
              <a:ext uri="{FF2B5EF4-FFF2-40B4-BE49-F238E27FC236}">
                <a16:creationId xmlns:a16="http://schemas.microsoft.com/office/drawing/2014/main" id="{2071E75F-8CA5-77AF-0E7B-4C33F9D3B3FE}"/>
              </a:ext>
            </a:extLst>
          </p:cNvPr>
          <p:cNvSpPr>
            <a:spLocks noGrp="1"/>
          </p:cNvSpPr>
          <p:nvPr>
            <p:ph type="title"/>
          </p:nvPr>
        </p:nvSpPr>
        <p:spPr>
          <a:xfrm>
            <a:off x="646111" y="690879"/>
            <a:ext cx="3682049" cy="5557519"/>
          </a:xfrm>
        </p:spPr>
        <p:txBody>
          <a:bodyPr vert="horz" lIns="91440" tIns="45720" rIns="91440" bIns="45720" rtlCol="0" anchor="ctr">
            <a:normAutofit/>
          </a:bodyPr>
          <a:lstStyle/>
          <a:p>
            <a:pPr algn="r"/>
            <a:r>
              <a:rPr lang="en-US" sz="4200">
                <a:solidFill>
                  <a:srgbClr val="FFFFFF"/>
                </a:solidFill>
              </a:rPr>
              <a:t>Pooling Layer</a:t>
            </a:r>
          </a:p>
        </p:txBody>
      </p:sp>
      <p:sp>
        <p:nvSpPr>
          <p:cNvPr id="2187" name="TextBox 2186">
            <a:extLst>
              <a:ext uri="{FF2B5EF4-FFF2-40B4-BE49-F238E27FC236}">
                <a16:creationId xmlns:a16="http://schemas.microsoft.com/office/drawing/2014/main" id="{4135B717-80CF-B7B3-C18B-BD9C908FC1FA}"/>
              </a:ext>
            </a:extLst>
          </p:cNvPr>
          <p:cNvSpPr txBox="1"/>
          <p:nvPr/>
        </p:nvSpPr>
        <p:spPr>
          <a:xfrm>
            <a:off x="5101999" y="690880"/>
            <a:ext cx="4947854" cy="5557519"/>
          </a:xfrm>
          <a:prstGeom prst="rect">
            <a:avLst/>
          </a:prstGeom>
        </p:spPr>
        <p:txBody>
          <a:bodyPr vert="horz" lIns="91440" tIns="45720" rIns="91440" bIns="45720" rtlCol="0" anchor="ctr">
            <a:normAutofit/>
          </a:bodyPr>
          <a:lstStyle/>
          <a:p>
            <a:pPr marL="285750" indent="-285750">
              <a:spcBef>
                <a:spcPts val="1000"/>
              </a:spcBef>
              <a:buClr>
                <a:schemeClr val="accent1"/>
              </a:buClr>
              <a:buSzPct val="80000"/>
              <a:buFont typeface="Wingdings 3" charset="2"/>
              <a:buChar char=""/>
            </a:pPr>
            <a:r>
              <a:rPr lang="en-US">
                <a:latin typeface="+mj-lt"/>
                <a:ea typeface="+mj-ea"/>
                <a:cs typeface="+mj-cs"/>
              </a:rPr>
              <a:t>Function:</a:t>
            </a:r>
          </a:p>
          <a:p>
            <a:pPr marL="742950" lvl="1" indent="-285750">
              <a:spcBef>
                <a:spcPts val="1000"/>
              </a:spcBef>
              <a:buClr>
                <a:schemeClr val="accent1"/>
              </a:buClr>
              <a:buSzPct val="80000"/>
              <a:buFont typeface="Wingdings 3" charset="2"/>
              <a:buChar char=""/>
            </a:pPr>
            <a:r>
              <a:rPr lang="en-US">
                <a:latin typeface="+mj-lt"/>
                <a:ea typeface="+mj-ea"/>
                <a:cs typeface="+mj-cs"/>
              </a:rPr>
              <a:t>Reduce the spatial dimensions (width and height) of the input volume.</a:t>
            </a:r>
          </a:p>
          <a:p>
            <a:pPr marL="285750" indent="-285750">
              <a:spcBef>
                <a:spcPts val="1000"/>
              </a:spcBef>
              <a:buClr>
                <a:schemeClr val="accent1"/>
              </a:buClr>
              <a:buSzPct val="80000"/>
              <a:buFont typeface="Wingdings 3" charset="2"/>
              <a:buChar char=""/>
            </a:pPr>
            <a:r>
              <a:rPr lang="en-US">
                <a:latin typeface="+mj-lt"/>
                <a:ea typeface="+mj-ea"/>
                <a:cs typeface="+mj-cs"/>
              </a:rPr>
              <a:t>Types:</a:t>
            </a:r>
          </a:p>
          <a:p>
            <a:pPr marL="742950" lvl="1" indent="-285750">
              <a:spcBef>
                <a:spcPts val="1000"/>
              </a:spcBef>
              <a:buClr>
                <a:schemeClr val="accent1"/>
              </a:buClr>
              <a:buSzPct val="80000"/>
              <a:buFont typeface="Wingdings 3" charset="2"/>
              <a:buChar char=""/>
            </a:pPr>
            <a:r>
              <a:rPr lang="en-US">
                <a:latin typeface="+mj-lt"/>
                <a:ea typeface="+mj-ea"/>
                <a:cs typeface="+mj-cs"/>
              </a:rPr>
              <a:t>Max Pooling</a:t>
            </a:r>
          </a:p>
          <a:p>
            <a:pPr marL="742950" lvl="1" indent="-285750">
              <a:spcBef>
                <a:spcPts val="1000"/>
              </a:spcBef>
              <a:buClr>
                <a:schemeClr val="accent1"/>
              </a:buClr>
              <a:buSzPct val="80000"/>
              <a:buFont typeface="Wingdings 3" charset="2"/>
              <a:buChar char=""/>
            </a:pPr>
            <a:r>
              <a:rPr lang="en-US">
                <a:latin typeface="+mj-lt"/>
                <a:ea typeface="+mj-ea"/>
                <a:cs typeface="+mj-cs"/>
              </a:rPr>
              <a:t>Average Pooling</a:t>
            </a:r>
          </a:p>
          <a:p>
            <a:pPr marL="285750" indent="-285750">
              <a:spcBef>
                <a:spcPts val="1000"/>
              </a:spcBef>
              <a:buClr>
                <a:schemeClr val="accent1"/>
              </a:buClr>
              <a:buSzPct val="80000"/>
              <a:buFont typeface="Wingdings 3" charset="2"/>
              <a:buChar char=""/>
            </a:pPr>
            <a:r>
              <a:rPr lang="en-US">
                <a:latin typeface="+mj-lt"/>
                <a:ea typeface="+mj-ea"/>
                <a:cs typeface="+mj-cs"/>
              </a:rPr>
              <a:t>Benefits:</a:t>
            </a:r>
          </a:p>
          <a:p>
            <a:pPr marL="742950" lvl="1" indent="-285750">
              <a:spcBef>
                <a:spcPts val="1000"/>
              </a:spcBef>
              <a:buClr>
                <a:schemeClr val="accent1"/>
              </a:buClr>
              <a:buSzPct val="80000"/>
              <a:buFont typeface="Wingdings 3" charset="2"/>
              <a:buChar char=""/>
            </a:pPr>
            <a:r>
              <a:rPr lang="en-US">
                <a:latin typeface="+mj-lt"/>
                <a:ea typeface="+mj-ea"/>
                <a:cs typeface="+mj-cs"/>
              </a:rPr>
              <a:t>Reduces computation and helps prevent overfitting.</a:t>
            </a:r>
          </a:p>
        </p:txBody>
      </p:sp>
      <p:sp>
        <p:nvSpPr>
          <p:cNvPr id="3" name="TextBox 2">
            <a:extLst>
              <a:ext uri="{FF2B5EF4-FFF2-40B4-BE49-F238E27FC236}">
                <a16:creationId xmlns:a16="http://schemas.microsoft.com/office/drawing/2014/main" id="{F31ADA12-208F-54BF-394E-3C79420CB8CA}"/>
              </a:ext>
            </a:extLst>
          </p:cNvPr>
          <p:cNvSpPr txBox="1"/>
          <p:nvPr/>
        </p:nvSpPr>
        <p:spPr>
          <a:xfrm>
            <a:off x="4975861" y="804671"/>
            <a:ext cx="6399930" cy="5248657"/>
          </a:xfrm>
          <a:prstGeom prst="rect">
            <a:avLst/>
          </a:prstGeom>
        </p:spPr>
        <p:txBody>
          <a:bodyPr vert="horz" lIns="91440" tIns="45720" rIns="91440" bIns="45720" rtlCol="0" anchor="ctr">
            <a:normAutofit/>
          </a:bodyPr>
          <a:lstStyle/>
          <a:p>
            <a:pPr>
              <a:spcBef>
                <a:spcPts val="1000"/>
              </a:spcBef>
              <a:buClr>
                <a:schemeClr val="bg2">
                  <a:lumMod val="40000"/>
                  <a:lumOff val="60000"/>
                </a:schemeClr>
              </a:buClr>
              <a:buSzPct val="80000"/>
            </a:pPr>
            <a:endParaRPr lang="en-US" dirty="0">
              <a:latin typeface="+mj-lt"/>
              <a:ea typeface="+mj-ea"/>
              <a:cs typeface="+mj-cs"/>
            </a:endParaRPr>
          </a:p>
        </p:txBody>
      </p:sp>
    </p:spTree>
    <p:extLst>
      <p:ext uri="{BB962C8B-B14F-4D97-AF65-F5344CB8AC3E}">
        <p14:creationId xmlns:p14="http://schemas.microsoft.com/office/powerpoint/2010/main" val="2441872889"/>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92" name="Picture 2191">
            <a:extLst>
              <a:ext uri="{FF2B5EF4-FFF2-40B4-BE49-F238E27FC236}">
                <a16:creationId xmlns:a16="http://schemas.microsoft.com/office/drawing/2014/main" id="{5D2D844C-AB64-4A03-80BE-33212E61DD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194" name="Picture 2193">
            <a:extLst>
              <a:ext uri="{FF2B5EF4-FFF2-40B4-BE49-F238E27FC236}">
                <a16:creationId xmlns:a16="http://schemas.microsoft.com/office/drawing/2014/main" id="{CAAD0E9B-89C2-4268-98B4-BA7BFFF2C7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96" name="Oval 2195">
            <a:extLst>
              <a:ext uri="{FF2B5EF4-FFF2-40B4-BE49-F238E27FC236}">
                <a16:creationId xmlns:a16="http://schemas.microsoft.com/office/drawing/2014/main" id="{1653AB08-C531-42A8-AA8D-C2ABAE87CC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198" name="Picture 2197">
            <a:extLst>
              <a:ext uri="{FF2B5EF4-FFF2-40B4-BE49-F238E27FC236}">
                <a16:creationId xmlns:a16="http://schemas.microsoft.com/office/drawing/2014/main" id="{72E47EEC-33C8-4EC3-8BFC-BB02B4171FD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200" name="Picture 2199">
            <a:extLst>
              <a:ext uri="{FF2B5EF4-FFF2-40B4-BE49-F238E27FC236}">
                <a16:creationId xmlns:a16="http://schemas.microsoft.com/office/drawing/2014/main" id="{A8BC9CC6-50D5-4C61-9EDE-315A1B5F14E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2202" name="Rectangle 2201">
            <a:extLst>
              <a:ext uri="{FF2B5EF4-FFF2-40B4-BE49-F238E27FC236}">
                <a16:creationId xmlns:a16="http://schemas.microsoft.com/office/drawing/2014/main" id="{CED2641B-4430-4CF4-89AB-3FADDD630F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2071E75F-8CA5-77AF-0E7B-4C33F9D3B3FE}"/>
              </a:ext>
            </a:extLst>
          </p:cNvPr>
          <p:cNvSpPr>
            <a:spLocks noGrp="1"/>
          </p:cNvSpPr>
          <p:nvPr>
            <p:ph type="title"/>
          </p:nvPr>
        </p:nvSpPr>
        <p:spPr>
          <a:xfrm>
            <a:off x="646111" y="452718"/>
            <a:ext cx="9404723" cy="1400530"/>
          </a:xfrm>
        </p:spPr>
        <p:txBody>
          <a:bodyPr vert="horz" lIns="91440" tIns="45720" rIns="91440" bIns="45720" rtlCol="0" anchor="t">
            <a:normAutofit/>
          </a:bodyPr>
          <a:lstStyle/>
          <a:p>
            <a:r>
              <a:rPr lang="en-US" sz="4200"/>
              <a:t>Activation Functions</a:t>
            </a:r>
          </a:p>
        </p:txBody>
      </p:sp>
      <p:sp>
        <p:nvSpPr>
          <p:cNvPr id="2187" name="TextBox 2186">
            <a:extLst>
              <a:ext uri="{FF2B5EF4-FFF2-40B4-BE49-F238E27FC236}">
                <a16:creationId xmlns:a16="http://schemas.microsoft.com/office/drawing/2014/main" id="{4135B717-80CF-B7B3-C18B-BD9C908FC1FA}"/>
              </a:ext>
            </a:extLst>
          </p:cNvPr>
          <p:cNvSpPr txBox="1"/>
          <p:nvPr/>
        </p:nvSpPr>
        <p:spPr>
          <a:xfrm>
            <a:off x="1103312" y="2052918"/>
            <a:ext cx="8946541" cy="4195481"/>
          </a:xfrm>
          <a:prstGeom prst="rect">
            <a:avLst/>
          </a:prstGeom>
        </p:spPr>
        <p:txBody>
          <a:bodyPr vert="horz" lIns="91440" tIns="45720" rIns="91440" bIns="45720" rtlCol="0">
            <a:normAutofit/>
          </a:bodyPr>
          <a:lstStyle/>
          <a:p>
            <a:pPr marL="285750" indent="-285750">
              <a:spcBef>
                <a:spcPts val="1000"/>
              </a:spcBef>
              <a:buClr>
                <a:schemeClr val="accent1"/>
              </a:buClr>
              <a:buSzPct val="80000"/>
              <a:buFont typeface="Wingdings 3" charset="2"/>
              <a:buChar char=""/>
            </a:pPr>
            <a:r>
              <a:rPr lang="en-US" dirty="0">
                <a:latin typeface="+mj-lt"/>
                <a:ea typeface="+mj-ea"/>
                <a:cs typeface="+mj-cs"/>
              </a:rPr>
              <a:t>Purpose:</a:t>
            </a:r>
          </a:p>
          <a:p>
            <a:pPr marL="742950" lvl="1" indent="-285750">
              <a:spcBef>
                <a:spcPts val="1000"/>
              </a:spcBef>
              <a:buClr>
                <a:schemeClr val="accent1"/>
              </a:buClr>
              <a:buSzPct val="80000"/>
              <a:buFont typeface="Wingdings 3" charset="2"/>
              <a:buChar char=""/>
            </a:pPr>
            <a:r>
              <a:rPr lang="en-US" dirty="0">
                <a:latin typeface="+mj-lt"/>
                <a:ea typeface="+mj-ea"/>
                <a:cs typeface="+mj-cs"/>
              </a:rPr>
              <a:t>Introduce non-linearity into the model. </a:t>
            </a:r>
          </a:p>
          <a:p>
            <a:pPr marL="742950" lvl="1" indent="-285750">
              <a:spcBef>
                <a:spcPts val="1000"/>
              </a:spcBef>
              <a:buClr>
                <a:schemeClr val="accent1"/>
              </a:buClr>
              <a:buSzPct val="80000"/>
              <a:buFont typeface="Wingdings 3" charset="2"/>
              <a:buChar char=""/>
            </a:pPr>
            <a:endParaRPr lang="en-US" dirty="0">
              <a:latin typeface="+mj-lt"/>
              <a:ea typeface="+mj-ea"/>
              <a:cs typeface="+mj-cs"/>
            </a:endParaRPr>
          </a:p>
          <a:p>
            <a:pPr marL="742950" lvl="1" indent="-285750">
              <a:spcBef>
                <a:spcPts val="1000"/>
              </a:spcBef>
              <a:buClr>
                <a:schemeClr val="accent1"/>
              </a:buClr>
              <a:buSzPct val="80000"/>
              <a:buFont typeface="Wingdings 3" charset="2"/>
              <a:buChar char=""/>
            </a:pPr>
            <a:endParaRPr lang="en-US" dirty="0">
              <a:latin typeface="+mj-lt"/>
              <a:ea typeface="+mj-ea"/>
              <a:cs typeface="+mj-cs"/>
            </a:endParaRPr>
          </a:p>
          <a:p>
            <a:pPr marL="742950" lvl="1" indent="-285750">
              <a:spcBef>
                <a:spcPts val="1000"/>
              </a:spcBef>
              <a:buClr>
                <a:schemeClr val="accent1"/>
              </a:buClr>
              <a:buSzPct val="80000"/>
              <a:buFont typeface="Wingdings 3" charset="2"/>
              <a:buChar char=""/>
            </a:pPr>
            <a:r>
              <a:rPr lang="en-US" dirty="0">
                <a:latin typeface="+mj-lt"/>
                <a:ea typeface="+mj-ea"/>
                <a:cs typeface="+mj-cs"/>
              </a:rPr>
              <a:t>Common Functions</a:t>
            </a:r>
          </a:p>
          <a:p>
            <a:pPr marL="1200150" lvl="2" indent="-285750">
              <a:spcBef>
                <a:spcPts val="1000"/>
              </a:spcBef>
              <a:buClr>
                <a:schemeClr val="accent1"/>
              </a:buClr>
              <a:buSzPct val="80000"/>
              <a:buFont typeface="Wingdings 3" charset="2"/>
              <a:buChar char=""/>
            </a:pPr>
            <a:r>
              <a:rPr lang="en-US" dirty="0" err="1">
                <a:latin typeface="+mj-lt"/>
                <a:ea typeface="+mj-ea"/>
                <a:cs typeface="+mj-cs"/>
              </a:rPr>
              <a:t>ReLU</a:t>
            </a:r>
            <a:r>
              <a:rPr lang="en-US" dirty="0">
                <a:latin typeface="+mj-lt"/>
                <a:ea typeface="+mj-ea"/>
                <a:cs typeface="+mj-cs"/>
              </a:rPr>
              <a:t> (Rectified Linear Unit)</a:t>
            </a:r>
          </a:p>
          <a:p>
            <a:pPr marL="1200150" lvl="2" indent="-285750">
              <a:spcBef>
                <a:spcPts val="1000"/>
              </a:spcBef>
              <a:buClr>
                <a:schemeClr val="accent1"/>
              </a:buClr>
              <a:buSzPct val="80000"/>
              <a:buFont typeface="Wingdings 3" charset="2"/>
              <a:buChar char=""/>
            </a:pPr>
            <a:r>
              <a:rPr lang="en-US" dirty="0">
                <a:latin typeface="+mj-lt"/>
                <a:ea typeface="+mj-ea"/>
                <a:cs typeface="+mj-cs"/>
              </a:rPr>
              <a:t>Sigmoid</a:t>
            </a:r>
          </a:p>
          <a:p>
            <a:pPr marL="1200150" lvl="2" indent="-285750">
              <a:spcBef>
                <a:spcPts val="1000"/>
              </a:spcBef>
              <a:buClr>
                <a:schemeClr val="accent1"/>
              </a:buClr>
              <a:buSzPct val="80000"/>
              <a:buFont typeface="Wingdings 3" charset="2"/>
              <a:buChar char=""/>
            </a:pPr>
            <a:r>
              <a:rPr lang="en-US" dirty="0">
                <a:latin typeface="+mj-lt"/>
                <a:ea typeface="+mj-ea"/>
                <a:cs typeface="+mj-cs"/>
              </a:rPr>
              <a:t>Tanh</a:t>
            </a:r>
          </a:p>
        </p:txBody>
      </p:sp>
      <p:sp>
        <p:nvSpPr>
          <p:cNvPr id="3" name="TextBox 2">
            <a:extLst>
              <a:ext uri="{FF2B5EF4-FFF2-40B4-BE49-F238E27FC236}">
                <a16:creationId xmlns:a16="http://schemas.microsoft.com/office/drawing/2014/main" id="{F31ADA12-208F-54BF-394E-3C79420CB8CA}"/>
              </a:ext>
            </a:extLst>
          </p:cNvPr>
          <p:cNvSpPr txBox="1"/>
          <p:nvPr/>
        </p:nvSpPr>
        <p:spPr>
          <a:xfrm>
            <a:off x="4975861" y="804671"/>
            <a:ext cx="6399930" cy="5248657"/>
          </a:xfrm>
          <a:prstGeom prst="rect">
            <a:avLst/>
          </a:prstGeom>
        </p:spPr>
        <p:txBody>
          <a:bodyPr vert="horz" lIns="91440" tIns="45720" rIns="91440" bIns="45720" rtlCol="0" anchor="ctr">
            <a:normAutofit/>
          </a:bodyPr>
          <a:lstStyle/>
          <a:p>
            <a:pPr>
              <a:spcBef>
                <a:spcPts val="1000"/>
              </a:spcBef>
              <a:buClr>
                <a:schemeClr val="bg2">
                  <a:lumMod val="40000"/>
                  <a:lumOff val="60000"/>
                </a:schemeClr>
              </a:buClr>
              <a:buSzPct val="80000"/>
            </a:pPr>
            <a:endParaRPr lang="en-US" dirty="0">
              <a:latin typeface="+mj-lt"/>
              <a:ea typeface="+mj-ea"/>
              <a:cs typeface="+mj-cs"/>
            </a:endParaRPr>
          </a:p>
        </p:txBody>
      </p:sp>
    </p:spTree>
    <p:extLst>
      <p:ext uri="{BB962C8B-B14F-4D97-AF65-F5344CB8AC3E}">
        <p14:creationId xmlns:p14="http://schemas.microsoft.com/office/powerpoint/2010/main" val="1706097399"/>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1E75F-8CA5-77AF-0E7B-4C33F9D3B3FE}"/>
              </a:ext>
            </a:extLst>
          </p:cNvPr>
          <p:cNvSpPr>
            <a:spLocks noGrp="1"/>
          </p:cNvSpPr>
          <p:nvPr>
            <p:ph type="title"/>
          </p:nvPr>
        </p:nvSpPr>
        <p:spPr>
          <a:xfrm>
            <a:off x="356026" y="-1478945"/>
            <a:ext cx="6796941" cy="3116015"/>
          </a:xfrm>
        </p:spPr>
        <p:txBody>
          <a:bodyPr>
            <a:normAutofit/>
          </a:bodyPr>
          <a:lstStyle/>
          <a:p>
            <a:r>
              <a:rPr lang="en-US" sz="4400" dirty="0"/>
              <a:t>Methodology</a:t>
            </a:r>
          </a:p>
        </p:txBody>
      </p:sp>
      <p:sp>
        <p:nvSpPr>
          <p:cNvPr id="3" name="TextBox 2">
            <a:extLst>
              <a:ext uri="{FF2B5EF4-FFF2-40B4-BE49-F238E27FC236}">
                <a16:creationId xmlns:a16="http://schemas.microsoft.com/office/drawing/2014/main" id="{F724707F-EE3D-9575-0CCF-381E82582CC4}"/>
              </a:ext>
            </a:extLst>
          </p:cNvPr>
          <p:cNvSpPr txBox="1"/>
          <p:nvPr/>
        </p:nvSpPr>
        <p:spPr>
          <a:xfrm>
            <a:off x="567420" y="2008480"/>
            <a:ext cx="6194323" cy="2221057"/>
          </a:xfrm>
          <a:prstGeom prst="rect">
            <a:avLst/>
          </a:prstGeom>
          <a:noFill/>
        </p:spPr>
        <p:txBody>
          <a:bodyPr wrap="square" rtlCol="0">
            <a:spAutoFit/>
          </a:bodyPr>
          <a:lstStyle/>
          <a:p>
            <a:pPr>
              <a:lnSpc>
                <a:spcPct val="200000"/>
              </a:lnSpc>
            </a:pPr>
            <a:r>
              <a:rPr lang="en-US" dirty="0"/>
              <a:t>We used CNN which is </a:t>
            </a:r>
            <a:r>
              <a:rPr lang="en-GB" dirty="0"/>
              <a:t>a type of artificial neural network used primarily for image recognition and processing, due to its ability to recognize patterns in images.</a:t>
            </a:r>
            <a:endParaRPr lang="en-US" dirty="0"/>
          </a:p>
        </p:txBody>
      </p:sp>
      <p:sp>
        <p:nvSpPr>
          <p:cNvPr id="4" name="TextBox 3">
            <a:extLst>
              <a:ext uri="{FF2B5EF4-FFF2-40B4-BE49-F238E27FC236}">
                <a16:creationId xmlns:a16="http://schemas.microsoft.com/office/drawing/2014/main" id="{76D1269C-03A1-B1D1-1CE8-F0D43001900B}"/>
              </a:ext>
            </a:extLst>
          </p:cNvPr>
          <p:cNvSpPr txBox="1"/>
          <p:nvPr/>
        </p:nvSpPr>
        <p:spPr>
          <a:xfrm>
            <a:off x="6761743" y="2008480"/>
            <a:ext cx="6194323" cy="3883051"/>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dirty="0"/>
              <a:t>Data Preparation &amp; Preprocessing </a:t>
            </a:r>
          </a:p>
          <a:p>
            <a:pPr marL="285750" indent="-285750">
              <a:lnSpc>
                <a:spcPct val="200000"/>
              </a:lnSpc>
              <a:buFont typeface="Arial" panose="020B0604020202020204" pitchFamily="34" charset="0"/>
              <a:buChar char="•"/>
            </a:pPr>
            <a:r>
              <a:rPr lang="en-US" dirty="0"/>
              <a:t>Histogram Viewing</a:t>
            </a:r>
          </a:p>
          <a:p>
            <a:pPr marL="285750" indent="-285750">
              <a:lnSpc>
                <a:spcPct val="200000"/>
              </a:lnSpc>
              <a:buFont typeface="Arial" panose="020B0604020202020204" pitchFamily="34" charset="0"/>
              <a:buChar char="•"/>
            </a:pPr>
            <a:r>
              <a:rPr lang="en-US" dirty="0"/>
              <a:t>Data Splitting </a:t>
            </a:r>
          </a:p>
          <a:p>
            <a:pPr marL="285750" indent="-285750">
              <a:lnSpc>
                <a:spcPct val="200000"/>
              </a:lnSpc>
              <a:buFont typeface="Arial" panose="020B0604020202020204" pitchFamily="34" charset="0"/>
              <a:buChar char="•"/>
            </a:pPr>
            <a:r>
              <a:rPr lang="en-US" dirty="0"/>
              <a:t>Loading The model</a:t>
            </a:r>
          </a:p>
          <a:p>
            <a:pPr marL="285750" indent="-285750">
              <a:lnSpc>
                <a:spcPct val="200000"/>
              </a:lnSpc>
              <a:buFont typeface="Arial" panose="020B0604020202020204" pitchFamily="34" charset="0"/>
              <a:buChar char="•"/>
            </a:pPr>
            <a:r>
              <a:rPr lang="en-US" dirty="0"/>
              <a:t>Training and Testing Process</a:t>
            </a:r>
          </a:p>
          <a:p>
            <a:pPr marL="285750" indent="-285750">
              <a:lnSpc>
                <a:spcPct val="200000"/>
              </a:lnSpc>
              <a:buFont typeface="Arial" panose="020B0604020202020204" pitchFamily="34" charset="0"/>
              <a:buChar char="•"/>
            </a:pPr>
            <a:r>
              <a:rPr lang="en-US" dirty="0"/>
              <a:t>Model Evaluation</a:t>
            </a:r>
          </a:p>
          <a:p>
            <a:pPr marL="285750" indent="-285750">
              <a:lnSpc>
                <a:spcPct val="200000"/>
              </a:lnSpc>
              <a:buFont typeface="Arial" panose="020B0604020202020204" pitchFamily="34" charset="0"/>
              <a:buChar char="•"/>
            </a:pPr>
            <a:r>
              <a:rPr lang="en-US" dirty="0"/>
              <a:t>Heat map</a:t>
            </a:r>
          </a:p>
        </p:txBody>
      </p:sp>
    </p:spTree>
    <p:extLst>
      <p:ext uri="{BB962C8B-B14F-4D97-AF65-F5344CB8AC3E}">
        <p14:creationId xmlns:p14="http://schemas.microsoft.com/office/powerpoint/2010/main" val="2865199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16A17-5BA8-5E0C-D1ED-98F6B9D21CC7}"/>
              </a:ext>
            </a:extLst>
          </p:cNvPr>
          <p:cNvSpPr>
            <a:spLocks noGrp="1"/>
          </p:cNvSpPr>
          <p:nvPr>
            <p:ph type="title"/>
          </p:nvPr>
        </p:nvSpPr>
        <p:spPr>
          <a:xfrm>
            <a:off x="284799" y="-2271251"/>
            <a:ext cx="9567660" cy="3051820"/>
          </a:xfrm>
        </p:spPr>
        <p:txBody>
          <a:bodyPr/>
          <a:lstStyle/>
          <a:p>
            <a:pPr marL="342900" marR="0" lvl="0" indent="-342900" rtl="0">
              <a:lnSpc>
                <a:spcPct val="116000"/>
              </a:lnSpc>
              <a:spcBef>
                <a:spcPts val="0"/>
              </a:spcBef>
              <a:spcAft>
                <a:spcPts val="0"/>
              </a:spcAft>
            </a:pPr>
            <a:r>
              <a:rPr lang="en-US" dirty="0"/>
              <a:t>Data collection</a:t>
            </a:r>
          </a:p>
        </p:txBody>
      </p:sp>
      <p:sp>
        <p:nvSpPr>
          <p:cNvPr id="3" name="Text Placeholder 2">
            <a:extLst>
              <a:ext uri="{FF2B5EF4-FFF2-40B4-BE49-F238E27FC236}">
                <a16:creationId xmlns:a16="http://schemas.microsoft.com/office/drawing/2014/main" id="{FA2EA437-6148-8EA2-3E51-1C7732158A89}"/>
              </a:ext>
            </a:extLst>
          </p:cNvPr>
          <p:cNvSpPr>
            <a:spLocks noGrp="1"/>
          </p:cNvSpPr>
          <p:nvPr>
            <p:ph type="body" idx="1"/>
          </p:nvPr>
        </p:nvSpPr>
        <p:spPr>
          <a:xfrm>
            <a:off x="284799" y="957549"/>
            <a:ext cx="8825659" cy="860400"/>
          </a:xfrm>
        </p:spPr>
        <p:txBody>
          <a:bodyPr>
            <a:noAutofit/>
          </a:bodyPr>
          <a:lstStyle/>
          <a:p>
            <a:r>
              <a:rPr lang="en-US" dirty="0">
                <a:solidFill>
                  <a:schemeClr val="tx1"/>
                </a:solidFill>
              </a:rPr>
              <a:t>Data collection is the primary step in developing an efficient transfer learning model</a:t>
            </a:r>
          </a:p>
          <a:p>
            <a:r>
              <a:rPr lang="en-US" dirty="0">
                <a:solidFill>
                  <a:schemeClr val="tx1"/>
                </a:solidFill>
              </a:rPr>
              <a:t>d without a high-quality training dataset, high-performing models can also generate low predictive accuracy. One of the largest sources for collecting high-quality data is Kaggle where we had out data set</a:t>
            </a:r>
          </a:p>
          <a:p>
            <a:r>
              <a:rPr lang="en-US" dirty="0">
                <a:solidFill>
                  <a:schemeClr val="tx1"/>
                </a:solidFill>
              </a:rPr>
              <a:t>As we use two different datasets for each methodology</a:t>
            </a:r>
          </a:p>
          <a:p>
            <a:endParaRPr lang="en-US" dirty="0">
              <a:solidFill>
                <a:schemeClr val="tx1"/>
              </a:solidFill>
            </a:endParaRPr>
          </a:p>
        </p:txBody>
      </p:sp>
      <p:graphicFrame>
        <p:nvGraphicFramePr>
          <p:cNvPr id="4" name="Table 3">
            <a:extLst>
              <a:ext uri="{FF2B5EF4-FFF2-40B4-BE49-F238E27FC236}">
                <a16:creationId xmlns:a16="http://schemas.microsoft.com/office/drawing/2014/main" id="{B410E4F5-05FE-C3DF-B989-52A86F1565C8}"/>
              </a:ext>
            </a:extLst>
          </p:cNvPr>
          <p:cNvGraphicFramePr>
            <a:graphicFrameLocks noGrp="1"/>
          </p:cNvGraphicFramePr>
          <p:nvPr>
            <p:extLst>
              <p:ext uri="{D42A27DB-BD31-4B8C-83A1-F6EECF244321}">
                <p14:modId xmlns:p14="http://schemas.microsoft.com/office/powerpoint/2010/main" val="1306532532"/>
              </p:ext>
            </p:extLst>
          </p:nvPr>
        </p:nvGraphicFramePr>
        <p:xfrm>
          <a:off x="4008767" y="3227821"/>
          <a:ext cx="8128000" cy="14782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684757751"/>
                    </a:ext>
                  </a:extLst>
                </a:gridCol>
                <a:gridCol w="4064000">
                  <a:extLst>
                    <a:ext uri="{9D8B030D-6E8A-4147-A177-3AD203B41FA5}">
                      <a16:colId xmlns:a16="http://schemas.microsoft.com/office/drawing/2014/main" val="1159210770"/>
                    </a:ext>
                  </a:extLst>
                </a:gridCol>
              </a:tblGrid>
              <a:tr h="279345">
                <a:tc>
                  <a:txBody>
                    <a:bodyPr/>
                    <a:lstStyle/>
                    <a:p>
                      <a:r>
                        <a:rPr lang="en-US" dirty="0"/>
                        <a:t>Train-set</a:t>
                      </a:r>
                    </a:p>
                  </a:txBody>
                  <a:tcPr/>
                </a:tc>
                <a:tc>
                  <a:txBody>
                    <a:bodyPr/>
                    <a:lstStyle/>
                    <a:p>
                      <a:r>
                        <a:rPr lang="en-US" dirty="0"/>
                        <a:t>5778__70%</a:t>
                      </a:r>
                    </a:p>
                  </a:txBody>
                  <a:tcPr/>
                </a:tc>
                <a:extLst>
                  <a:ext uri="{0D108BD9-81ED-4DB2-BD59-A6C34878D82A}">
                    <a16:rowId xmlns:a16="http://schemas.microsoft.com/office/drawing/2014/main" val="2310001814"/>
                  </a:ext>
                </a:extLst>
              </a:tr>
              <a:tr h="370840">
                <a:tc>
                  <a:txBody>
                    <a:bodyPr/>
                    <a:lstStyle/>
                    <a:p>
                      <a:r>
                        <a:rPr lang="en-US" dirty="0"/>
                        <a:t>Test-set</a:t>
                      </a:r>
                    </a:p>
                  </a:txBody>
                  <a:tcPr/>
                </a:tc>
                <a:tc>
                  <a:txBody>
                    <a:bodyPr/>
                    <a:lstStyle/>
                    <a:p>
                      <a:r>
                        <a:rPr lang="en-US" dirty="0"/>
                        <a:t>1656__10%</a:t>
                      </a:r>
                    </a:p>
                  </a:txBody>
                  <a:tcPr/>
                </a:tc>
                <a:extLst>
                  <a:ext uri="{0D108BD9-81ED-4DB2-BD59-A6C34878D82A}">
                    <a16:rowId xmlns:a16="http://schemas.microsoft.com/office/drawing/2014/main" val="3152763555"/>
                  </a:ext>
                </a:extLst>
              </a:tr>
              <a:tr h="370840">
                <a:tc>
                  <a:txBody>
                    <a:bodyPr/>
                    <a:lstStyle/>
                    <a:p>
                      <a:r>
                        <a:rPr lang="en-US" dirty="0"/>
                        <a:t>Validation-set</a:t>
                      </a:r>
                    </a:p>
                  </a:txBody>
                  <a:tcPr/>
                </a:tc>
                <a:tc>
                  <a:txBody>
                    <a:bodyPr/>
                    <a:lstStyle/>
                    <a:p>
                      <a:r>
                        <a:rPr lang="en-US" dirty="0"/>
                        <a:t>826__20%</a:t>
                      </a:r>
                    </a:p>
                  </a:txBody>
                  <a:tcPr/>
                </a:tc>
                <a:extLst>
                  <a:ext uri="{0D108BD9-81ED-4DB2-BD59-A6C34878D82A}">
                    <a16:rowId xmlns:a16="http://schemas.microsoft.com/office/drawing/2014/main" val="1668322370"/>
                  </a:ext>
                </a:extLst>
              </a:tr>
              <a:tr h="370840">
                <a:tc>
                  <a:txBody>
                    <a:bodyPr/>
                    <a:lstStyle/>
                    <a:p>
                      <a:r>
                        <a:rPr lang="en-US" dirty="0"/>
                        <a:t>Total</a:t>
                      </a:r>
                    </a:p>
                  </a:txBody>
                  <a:tcPr/>
                </a:tc>
                <a:tc>
                  <a:txBody>
                    <a:bodyPr/>
                    <a:lstStyle/>
                    <a:p>
                      <a:r>
                        <a:rPr lang="en-US" dirty="0"/>
                        <a:t>8260 __100%</a:t>
                      </a:r>
                    </a:p>
                  </a:txBody>
                  <a:tcPr/>
                </a:tc>
                <a:extLst>
                  <a:ext uri="{0D108BD9-81ED-4DB2-BD59-A6C34878D82A}">
                    <a16:rowId xmlns:a16="http://schemas.microsoft.com/office/drawing/2014/main" val="1384031180"/>
                  </a:ext>
                </a:extLst>
              </a:tr>
            </a:tbl>
          </a:graphicData>
        </a:graphic>
      </p:graphicFrame>
      <p:pic>
        <p:nvPicPr>
          <p:cNvPr id="5" name="Picture 4" descr="Screenshot 2024-06-02 033530">
            <a:extLst>
              <a:ext uri="{FF2B5EF4-FFF2-40B4-BE49-F238E27FC236}">
                <a16:creationId xmlns:a16="http://schemas.microsoft.com/office/drawing/2014/main" id="{192D5F4B-1B0C-E199-C50C-816AECF1EECB}"/>
              </a:ext>
            </a:extLst>
          </p:cNvPr>
          <p:cNvPicPr>
            <a:picLocks noChangeAspect="1"/>
          </p:cNvPicPr>
          <p:nvPr/>
        </p:nvPicPr>
        <p:blipFill rotWithShape="1">
          <a:blip r:embed="rId2">
            <a:extLst>
              <a:ext uri="{28A0092B-C50C-407E-A947-70E740481C1C}">
                <a14:useLocalDpi xmlns:a14="http://schemas.microsoft.com/office/drawing/2010/main" val="0"/>
              </a:ext>
            </a:extLst>
          </a:blip>
          <a:srcRect b="26271"/>
          <a:stretch/>
        </p:blipFill>
        <p:spPr bwMode="auto">
          <a:xfrm>
            <a:off x="5068629" y="4826164"/>
            <a:ext cx="7093975" cy="1903926"/>
          </a:xfrm>
          <a:prstGeom prst="rect">
            <a:avLst/>
          </a:prstGeom>
          <a:noFill/>
          <a:ln>
            <a:noFill/>
          </a:ln>
        </p:spPr>
      </p:pic>
      <p:sp>
        <p:nvSpPr>
          <p:cNvPr id="6" name="TextBox 5">
            <a:extLst>
              <a:ext uri="{FF2B5EF4-FFF2-40B4-BE49-F238E27FC236}">
                <a16:creationId xmlns:a16="http://schemas.microsoft.com/office/drawing/2014/main" id="{6DF256F7-9F3A-A101-F2B0-7A0D709ED559}"/>
              </a:ext>
            </a:extLst>
          </p:cNvPr>
          <p:cNvSpPr txBox="1"/>
          <p:nvPr/>
        </p:nvSpPr>
        <p:spPr>
          <a:xfrm>
            <a:off x="9107933" y="2289200"/>
            <a:ext cx="1489051" cy="369332"/>
          </a:xfrm>
          <a:prstGeom prst="rect">
            <a:avLst/>
          </a:prstGeom>
          <a:noFill/>
        </p:spPr>
        <p:txBody>
          <a:bodyPr wrap="square" rtlCol="0">
            <a:spAutoFit/>
          </a:bodyPr>
          <a:lstStyle/>
          <a:p>
            <a:r>
              <a:rPr lang="en-US" b="1" dirty="0"/>
              <a:t>CNN </a:t>
            </a:r>
          </a:p>
        </p:txBody>
      </p:sp>
      <p:sp>
        <p:nvSpPr>
          <p:cNvPr id="7" name="Arrow: Down 6">
            <a:extLst>
              <a:ext uri="{FF2B5EF4-FFF2-40B4-BE49-F238E27FC236}">
                <a16:creationId xmlns:a16="http://schemas.microsoft.com/office/drawing/2014/main" id="{7CF9662D-4081-A1FB-C808-E2D1C659B74A}"/>
              </a:ext>
            </a:extLst>
          </p:cNvPr>
          <p:cNvSpPr/>
          <p:nvPr/>
        </p:nvSpPr>
        <p:spPr>
          <a:xfrm>
            <a:off x="9110458" y="2658532"/>
            <a:ext cx="579232" cy="449226"/>
          </a:xfrm>
          <a:prstGeom prst="downArrow">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graphicFrame>
        <p:nvGraphicFramePr>
          <p:cNvPr id="8" name="Table 7">
            <a:extLst>
              <a:ext uri="{FF2B5EF4-FFF2-40B4-BE49-F238E27FC236}">
                <a16:creationId xmlns:a16="http://schemas.microsoft.com/office/drawing/2014/main" id="{B0E38699-D6C2-6118-8232-0015E62F0637}"/>
              </a:ext>
            </a:extLst>
          </p:cNvPr>
          <p:cNvGraphicFramePr>
            <a:graphicFrameLocks noGrp="1"/>
          </p:cNvGraphicFramePr>
          <p:nvPr>
            <p:extLst>
              <p:ext uri="{D42A27DB-BD31-4B8C-83A1-F6EECF244321}">
                <p14:modId xmlns:p14="http://schemas.microsoft.com/office/powerpoint/2010/main" val="214542808"/>
              </p:ext>
            </p:extLst>
          </p:nvPr>
        </p:nvGraphicFramePr>
        <p:xfrm>
          <a:off x="29396" y="4805225"/>
          <a:ext cx="4852220" cy="1903926"/>
        </p:xfrm>
        <a:graphic>
          <a:graphicData uri="http://schemas.openxmlformats.org/drawingml/2006/table">
            <a:tbl>
              <a:tblPr firstRow="1" bandRow="1">
                <a:tableStyleId>{5C22544A-7EE6-4342-B048-85BDC9FD1C3A}</a:tableStyleId>
              </a:tblPr>
              <a:tblGrid>
                <a:gridCol w="3370536">
                  <a:extLst>
                    <a:ext uri="{9D8B030D-6E8A-4147-A177-3AD203B41FA5}">
                      <a16:colId xmlns:a16="http://schemas.microsoft.com/office/drawing/2014/main" val="3544696216"/>
                    </a:ext>
                  </a:extLst>
                </a:gridCol>
                <a:gridCol w="1481684">
                  <a:extLst>
                    <a:ext uri="{9D8B030D-6E8A-4147-A177-3AD203B41FA5}">
                      <a16:colId xmlns:a16="http://schemas.microsoft.com/office/drawing/2014/main" val="3610070426"/>
                    </a:ext>
                  </a:extLst>
                </a:gridCol>
              </a:tblGrid>
              <a:tr h="1903926">
                <a:tc>
                  <a:txBody>
                    <a:bodyPr/>
                    <a:lstStyle/>
                    <a:p>
                      <a:r>
                        <a:rPr lang="en-US" dirty="0"/>
                        <a:t>Data set of Transfer </a:t>
                      </a:r>
                      <a:r>
                        <a:rPr lang="en-US" dirty="0">
                          <a:solidFill>
                            <a:schemeClr val="tx1"/>
                          </a:solidFill>
                        </a:rPr>
                        <a:t>learning</a:t>
                      </a:r>
                      <a:r>
                        <a:rPr lang="en-US" dirty="0"/>
                        <a:t> </a:t>
                      </a:r>
                    </a:p>
                  </a:txBody>
                  <a:tcPr/>
                </a:tc>
                <a:tc>
                  <a:txBody>
                    <a:bodyPr/>
                    <a:lstStyle/>
                    <a:p>
                      <a:r>
                        <a:rPr lang="en-US" dirty="0"/>
                        <a:t>It wasn’t divided and trained with 80% total 1650 image</a:t>
                      </a:r>
                    </a:p>
                  </a:txBody>
                  <a:tcPr/>
                </a:tc>
                <a:extLst>
                  <a:ext uri="{0D108BD9-81ED-4DB2-BD59-A6C34878D82A}">
                    <a16:rowId xmlns:a16="http://schemas.microsoft.com/office/drawing/2014/main" val="325895836"/>
                  </a:ext>
                </a:extLst>
              </a:tr>
            </a:tbl>
          </a:graphicData>
        </a:graphic>
      </p:graphicFrame>
    </p:spTree>
    <p:extLst>
      <p:ext uri="{BB962C8B-B14F-4D97-AF65-F5344CB8AC3E}">
        <p14:creationId xmlns:p14="http://schemas.microsoft.com/office/powerpoint/2010/main" val="3844968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5281B-9B4C-8A53-CB51-24885FC198E8}"/>
              </a:ext>
            </a:extLst>
          </p:cNvPr>
          <p:cNvSpPr>
            <a:spLocks noGrp="1"/>
          </p:cNvSpPr>
          <p:nvPr>
            <p:ph type="title"/>
          </p:nvPr>
        </p:nvSpPr>
        <p:spPr>
          <a:xfrm>
            <a:off x="93071" y="-1208822"/>
            <a:ext cx="8825657" cy="1915647"/>
          </a:xfrm>
        </p:spPr>
        <p:txBody>
          <a:bodyPr/>
          <a:lstStyle/>
          <a:p>
            <a:r>
              <a:rPr lang="en-US" dirty="0"/>
              <a:t>Data preparation</a:t>
            </a:r>
          </a:p>
        </p:txBody>
      </p:sp>
      <p:sp>
        <p:nvSpPr>
          <p:cNvPr id="3" name="Text Placeholder 2">
            <a:extLst>
              <a:ext uri="{FF2B5EF4-FFF2-40B4-BE49-F238E27FC236}">
                <a16:creationId xmlns:a16="http://schemas.microsoft.com/office/drawing/2014/main" id="{7213B1FE-0707-2210-A5D3-2F45B7188512}"/>
              </a:ext>
            </a:extLst>
          </p:cNvPr>
          <p:cNvSpPr>
            <a:spLocks noGrp="1"/>
          </p:cNvSpPr>
          <p:nvPr>
            <p:ph type="body" idx="1"/>
          </p:nvPr>
        </p:nvSpPr>
        <p:spPr>
          <a:xfrm>
            <a:off x="93071" y="706825"/>
            <a:ext cx="8825658" cy="860400"/>
          </a:xfrm>
        </p:spPr>
        <p:txBody>
          <a:bodyPr>
            <a:normAutofit fontScale="25000" lnSpcReduction="20000"/>
          </a:bodyPr>
          <a:lstStyle/>
          <a:p>
            <a:pPr marL="0" marR="0">
              <a:lnSpc>
                <a:spcPct val="220000"/>
              </a:lnSpc>
              <a:spcBef>
                <a:spcPts val="0"/>
              </a:spcBef>
              <a:spcAft>
                <a:spcPts val="0"/>
              </a:spcAft>
            </a:pPr>
            <a:r>
              <a:rPr lang="en-US" sz="8000" cap="none"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Before feeding the images into the deep </a:t>
            </a:r>
            <a:endParaRPr lang="en-US" sz="8000" cap="none" dirty="0">
              <a:solidFill>
                <a:schemeClr val="tx1"/>
              </a:solidFill>
              <a:effectLst/>
              <a:latin typeface="Times New Roman" panose="02020603050405020304" pitchFamily="18" charset="0"/>
              <a:ea typeface="Times New Roman" panose="02020603050405020304" pitchFamily="18" charset="0"/>
            </a:endParaRPr>
          </a:p>
          <a:p>
            <a:pPr marL="0" marR="0">
              <a:lnSpc>
                <a:spcPct val="220000"/>
              </a:lnSpc>
              <a:spcBef>
                <a:spcPts val="0"/>
              </a:spcBef>
              <a:spcAft>
                <a:spcPts val="0"/>
              </a:spcAft>
            </a:pPr>
            <a:r>
              <a:rPr lang="en-US" sz="8000" cap="none"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Learning model, preprocessing steps are applied </a:t>
            </a:r>
            <a:endParaRPr lang="en-US" sz="8000" cap="none" dirty="0">
              <a:solidFill>
                <a:schemeClr val="tx1"/>
              </a:solidFill>
              <a:effectLst/>
              <a:latin typeface="Times New Roman" panose="02020603050405020304" pitchFamily="18" charset="0"/>
              <a:ea typeface="Times New Roman" panose="02020603050405020304" pitchFamily="18" charset="0"/>
            </a:endParaRPr>
          </a:p>
          <a:p>
            <a:pPr marL="0" marR="0">
              <a:lnSpc>
                <a:spcPct val="220000"/>
              </a:lnSpc>
              <a:spcBef>
                <a:spcPts val="0"/>
              </a:spcBef>
              <a:spcAft>
                <a:spcPts val="0"/>
              </a:spcAft>
            </a:pPr>
            <a:r>
              <a:rPr lang="en-US" sz="8000" cap="none"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To ensure consistency, quality, and compatibility</a:t>
            </a:r>
            <a:endParaRPr lang="en-US" sz="8000" cap="none" dirty="0">
              <a:solidFill>
                <a:schemeClr val="tx1"/>
              </a:solidFill>
              <a:effectLst/>
              <a:latin typeface="Times New Roman" panose="02020603050405020304" pitchFamily="18" charset="0"/>
              <a:ea typeface="Times New Roman" panose="02020603050405020304" pitchFamily="18" charset="0"/>
            </a:endParaRPr>
          </a:p>
          <a:p>
            <a:pPr>
              <a:lnSpc>
                <a:spcPct val="220000"/>
              </a:lnSpc>
            </a:pPr>
            <a:r>
              <a:rPr lang="en-US" sz="8000" cap="none"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 With the model architecture </a:t>
            </a:r>
          </a:p>
          <a:p>
            <a:endParaRPr lang="en-US" dirty="0"/>
          </a:p>
        </p:txBody>
      </p:sp>
      <p:sp>
        <p:nvSpPr>
          <p:cNvPr id="4" name="TextBox 3">
            <a:extLst>
              <a:ext uri="{FF2B5EF4-FFF2-40B4-BE49-F238E27FC236}">
                <a16:creationId xmlns:a16="http://schemas.microsoft.com/office/drawing/2014/main" id="{510A4EF1-C55F-4D94-A27E-BF0D75AAE785}"/>
              </a:ext>
            </a:extLst>
          </p:cNvPr>
          <p:cNvSpPr txBox="1"/>
          <p:nvPr/>
        </p:nvSpPr>
        <p:spPr>
          <a:xfrm>
            <a:off x="93071" y="3318387"/>
            <a:ext cx="11297265" cy="870688"/>
          </a:xfrm>
          <a:prstGeom prst="rect">
            <a:avLst/>
          </a:prstGeom>
          <a:noFill/>
        </p:spPr>
        <p:txBody>
          <a:bodyPr wrap="square" rtlCol="0">
            <a:spAutoFit/>
          </a:bodyPr>
          <a:lstStyle/>
          <a:p>
            <a:pPr>
              <a:lnSpc>
                <a:spcPct val="150000"/>
              </a:lnSpc>
            </a:pPr>
            <a:r>
              <a:rPr lang="en-US" dirty="0"/>
              <a:t>In transfer learning model We put the data to be preprocessed by using crop, resize and gray scale to detect the </a:t>
            </a:r>
            <a:r>
              <a:rPr lang="en-US" dirty="0" err="1"/>
              <a:t>ROl</a:t>
            </a:r>
            <a:r>
              <a:rPr lang="en-US" dirty="0"/>
              <a:t> and help the model train with high accuracy and the used library here is OpenCV</a:t>
            </a:r>
          </a:p>
        </p:txBody>
      </p:sp>
      <p:pic>
        <p:nvPicPr>
          <p:cNvPr id="6" name="Picture 5">
            <a:extLst>
              <a:ext uri="{FF2B5EF4-FFF2-40B4-BE49-F238E27FC236}">
                <a16:creationId xmlns:a16="http://schemas.microsoft.com/office/drawing/2014/main" id="{D024571C-8838-CE9D-0FAF-70F8284088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071" y="4178787"/>
            <a:ext cx="6998674" cy="2599744"/>
          </a:xfrm>
          <a:prstGeom prst="rect">
            <a:avLst/>
          </a:prstGeom>
        </p:spPr>
      </p:pic>
    </p:spTree>
    <p:extLst>
      <p:ext uri="{BB962C8B-B14F-4D97-AF65-F5344CB8AC3E}">
        <p14:creationId xmlns:p14="http://schemas.microsoft.com/office/powerpoint/2010/main" val="10194577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5B13F-525E-08D8-C826-562582D6DA92}"/>
              </a:ext>
            </a:extLst>
          </p:cNvPr>
          <p:cNvSpPr>
            <a:spLocks noGrp="1"/>
          </p:cNvSpPr>
          <p:nvPr>
            <p:ph type="title"/>
          </p:nvPr>
        </p:nvSpPr>
        <p:spPr>
          <a:xfrm>
            <a:off x="19329" y="-1120331"/>
            <a:ext cx="8825657" cy="1915647"/>
          </a:xfrm>
        </p:spPr>
        <p:txBody>
          <a:bodyPr/>
          <a:lstStyle/>
          <a:p>
            <a:r>
              <a:rPr lang="en-US" dirty="0"/>
              <a:t>Data preparation</a:t>
            </a:r>
          </a:p>
        </p:txBody>
      </p:sp>
      <p:sp>
        <p:nvSpPr>
          <p:cNvPr id="5" name="Rectangle 1">
            <a:extLst>
              <a:ext uri="{FF2B5EF4-FFF2-40B4-BE49-F238E27FC236}">
                <a16:creationId xmlns:a16="http://schemas.microsoft.com/office/drawing/2014/main" id="{EDD95E81-E888-E5F1-A317-F7FE26DBAC80}"/>
              </a:ext>
            </a:extLst>
          </p:cNvPr>
          <p:cNvSpPr>
            <a:spLocks noChangeArrowheads="1"/>
          </p:cNvSpPr>
          <p:nvPr/>
        </p:nvSpPr>
        <p:spPr bwMode="auto">
          <a:xfrm>
            <a:off x="19329" y="1562645"/>
            <a:ext cx="5489003" cy="30868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100" b="1" i="0" u="none" strike="noStrike" cap="none" normalizeH="0" baseline="0" dirty="0">
                <a:ln>
                  <a:noFill/>
                </a:ln>
                <a:solidFill>
                  <a:schemeClr val="tx1"/>
                </a:solidFill>
                <a:effectLst/>
                <a:latin typeface="Arial" panose="020B0604020202020204" pitchFamily="34" charset="0"/>
              </a:rPr>
              <a:t>Image Loading:</a:t>
            </a:r>
            <a:endParaRPr kumimoji="0" lang="en-US" altLang="en-US"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100" b="1" i="0" u="none" strike="noStrike" cap="none" normalizeH="0" baseline="0" dirty="0">
                <a:ln>
                  <a:noFill/>
                </a:ln>
                <a:solidFill>
                  <a:schemeClr val="tx1"/>
                </a:solidFill>
                <a:effectLst/>
                <a:latin typeface="Arial" panose="020B0604020202020204" pitchFamily="34" charset="0"/>
              </a:rPr>
              <a:t>Resizing and ROI Extraction:</a:t>
            </a:r>
            <a:endParaRPr kumimoji="0" lang="en-US" altLang="en-US"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Resize images to a specific dimension 98X98</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Extract a specific region from the image.</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100" b="1" i="0" u="none" strike="noStrike" cap="none" normalizeH="0" baseline="0" dirty="0">
                <a:ln>
                  <a:noFill/>
                </a:ln>
                <a:solidFill>
                  <a:schemeClr val="tx1"/>
                </a:solidFill>
                <a:effectLst/>
                <a:latin typeface="Arial" panose="020B0604020202020204" pitchFamily="34" charset="0"/>
              </a:rPr>
              <a:t>Normalization:</a:t>
            </a:r>
            <a:endParaRPr kumimoji="0" lang="en-US" altLang="en-US"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Convert image pixel values to </a:t>
            </a:r>
            <a:r>
              <a:rPr kumimoji="0" lang="en-US" altLang="en-US" sz="1100" b="0" i="0" u="none" strike="noStrike" cap="none" normalizeH="0" baseline="0" dirty="0">
                <a:ln>
                  <a:noFill/>
                </a:ln>
                <a:solidFill>
                  <a:schemeClr val="tx1"/>
                </a:solidFill>
                <a:effectLst/>
                <a:latin typeface="Arial Unicode MS"/>
              </a:rPr>
              <a:t>float32</a:t>
            </a:r>
            <a:r>
              <a:rPr kumimoji="0" lang="en-US" altLang="en-US" sz="1100" b="0" i="0" u="none" strike="noStrike" cap="none" normalizeH="0" baseline="0" dirty="0">
                <a:ln>
                  <a:noFill/>
                </a:ln>
                <a:solidFill>
                  <a:schemeClr val="tx1"/>
                </a:solidFill>
                <a:effectLst/>
              </a:rPr>
              <a:t> and normalize to the range [-1, 1].</a:t>
            </a:r>
            <a:endParaRPr kumimoji="0" lang="en-US" altLang="en-US"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100" b="1" i="0" u="none" strike="noStrike" cap="none" normalizeH="0" baseline="0" dirty="0">
                <a:ln>
                  <a:noFill/>
                </a:ln>
                <a:solidFill>
                  <a:schemeClr val="tx1"/>
                </a:solidFill>
                <a:effectLst/>
                <a:latin typeface="Arial" panose="020B0604020202020204" pitchFamily="34" charset="0"/>
              </a:rPr>
              <a:t>Data Augmentation:</a:t>
            </a:r>
            <a:endParaRPr kumimoji="0" lang="en-US" altLang="en-US"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Apply transformations such as horizontal flips to generate more data.</a:t>
            </a:r>
            <a:endParaRPr lang="en-US" altLang="en-US" sz="1100" dirty="0">
              <a:latin typeface="Arial" panose="020B0604020202020204" pitchFamily="34" charset="0"/>
            </a:endParaRPr>
          </a:p>
          <a:p>
            <a:pPr marL="0" marR="0" lvl="0" indent="0" algn="l" defTabSz="914400" rtl="0" eaLnBrk="0" fontAlgn="base" latinLnBrk="0" hangingPunct="0">
              <a:lnSpc>
                <a:spcPct val="2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Arial" panose="020B0604020202020204" pitchFamily="34" charset="0"/>
              </a:rPr>
              <a:t>And in our previous experiments in CNN we tried another technique OTSU threshold </a:t>
            </a:r>
          </a:p>
        </p:txBody>
      </p:sp>
      <p:pic>
        <p:nvPicPr>
          <p:cNvPr id="6" name="Picture 5">
            <a:extLst>
              <a:ext uri="{FF2B5EF4-FFF2-40B4-BE49-F238E27FC236}">
                <a16:creationId xmlns:a16="http://schemas.microsoft.com/office/drawing/2014/main" id="{ED7BDB38-A840-C6AD-BFA3-DF1A78B7956E}"/>
              </a:ext>
            </a:extLst>
          </p:cNvPr>
          <p:cNvPicPr>
            <a:picLocks noChangeAspect="1"/>
          </p:cNvPicPr>
          <p:nvPr/>
        </p:nvPicPr>
        <p:blipFill rotWithShape="1">
          <a:blip r:embed="rId2">
            <a:extLst>
              <a:ext uri="{28A0092B-C50C-407E-A947-70E740481C1C}">
                <a14:useLocalDpi xmlns:a14="http://schemas.microsoft.com/office/drawing/2010/main" val="0"/>
              </a:ext>
            </a:extLst>
          </a:blip>
          <a:srcRect l="25461" t="4536" r="27037" b="1544"/>
          <a:stretch/>
        </p:blipFill>
        <p:spPr bwMode="auto">
          <a:xfrm>
            <a:off x="7735210" y="0"/>
            <a:ext cx="4156247" cy="3875466"/>
          </a:xfrm>
          <a:prstGeom prst="rect">
            <a:avLst/>
          </a:prstGeom>
          <a:noFill/>
          <a:ln>
            <a:noFill/>
          </a:ln>
          <a:effectLst>
            <a:softEdge rad="63500"/>
          </a:effectLst>
          <a:extLst>
            <a:ext uri="{53640926-AAD7-44D8-BBD7-CCE9431645EC}">
              <a14:shadowObscured xmlns:a14="http://schemas.microsoft.com/office/drawing/2010/main"/>
            </a:ext>
          </a:extLst>
        </p:spPr>
      </p:pic>
      <p:sp>
        <p:nvSpPr>
          <p:cNvPr id="4" name="Freeform 5">
            <a:extLst>
              <a:ext uri="{FF2B5EF4-FFF2-40B4-BE49-F238E27FC236}">
                <a16:creationId xmlns:a16="http://schemas.microsoft.com/office/drawing/2014/main" id="{41399B39-2301-1CC8-7298-948E5FEE6F75}"/>
              </a:ext>
            </a:extLst>
          </p:cNvPr>
          <p:cNvSpPr/>
          <p:nvPr/>
        </p:nvSpPr>
        <p:spPr>
          <a:xfrm>
            <a:off x="809706" y="4863781"/>
            <a:ext cx="9003627" cy="1798689"/>
          </a:xfrm>
          <a:custGeom>
            <a:avLst/>
            <a:gdLst/>
            <a:ahLst/>
            <a:cxnLst/>
            <a:rect l="l" t="t" r="r" b="b"/>
            <a:pathLst>
              <a:path w="15188049" h="3180523">
                <a:moveTo>
                  <a:pt x="0" y="0"/>
                </a:moveTo>
                <a:lnTo>
                  <a:pt x="15188049" y="0"/>
                </a:lnTo>
                <a:lnTo>
                  <a:pt x="15188049" y="3180523"/>
                </a:lnTo>
                <a:lnTo>
                  <a:pt x="0" y="3180523"/>
                </a:lnTo>
                <a:lnTo>
                  <a:pt x="0" y="0"/>
                </a:lnTo>
                <a:close/>
              </a:path>
            </a:pathLst>
          </a:custGeom>
          <a:blipFill>
            <a:blip r:embed="rId3"/>
            <a:stretch>
              <a:fillRect/>
            </a:stretch>
          </a:blipFill>
        </p:spPr>
        <p:txBody>
          <a:bodyPr/>
          <a:lstStyle/>
          <a:p>
            <a:endParaRPr lang="en-US"/>
          </a:p>
        </p:txBody>
      </p:sp>
    </p:spTree>
    <p:extLst>
      <p:ext uri="{BB962C8B-B14F-4D97-AF65-F5344CB8AC3E}">
        <p14:creationId xmlns:p14="http://schemas.microsoft.com/office/powerpoint/2010/main" val="12512093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5B13F-525E-08D8-C826-562582D6DA92}"/>
              </a:ext>
            </a:extLst>
          </p:cNvPr>
          <p:cNvSpPr>
            <a:spLocks noGrp="1"/>
          </p:cNvSpPr>
          <p:nvPr>
            <p:ph type="title"/>
          </p:nvPr>
        </p:nvSpPr>
        <p:spPr>
          <a:xfrm>
            <a:off x="193073" y="436623"/>
            <a:ext cx="5035271" cy="795316"/>
          </a:xfrm>
        </p:spPr>
        <p:txBody>
          <a:bodyPr/>
          <a:lstStyle/>
          <a:p>
            <a:r>
              <a:rPr lang="en-US" b="1" dirty="0"/>
              <a:t>Data preprocessing</a:t>
            </a:r>
          </a:p>
        </p:txBody>
      </p:sp>
      <p:pic>
        <p:nvPicPr>
          <p:cNvPr id="10" name="Picture 9">
            <a:extLst>
              <a:ext uri="{FF2B5EF4-FFF2-40B4-BE49-F238E27FC236}">
                <a16:creationId xmlns:a16="http://schemas.microsoft.com/office/drawing/2014/main" id="{938DE68C-6797-F2FE-9289-4FD97727B8F4}"/>
              </a:ext>
            </a:extLst>
          </p:cNvPr>
          <p:cNvPicPr>
            <a:picLocks noChangeAspect="1"/>
          </p:cNvPicPr>
          <p:nvPr/>
        </p:nvPicPr>
        <p:blipFill>
          <a:blip r:embed="rId2"/>
          <a:stretch>
            <a:fillRect/>
          </a:stretch>
        </p:blipFill>
        <p:spPr>
          <a:xfrm>
            <a:off x="5537200" y="139700"/>
            <a:ext cx="6461727" cy="6570762"/>
          </a:xfrm>
          <a:prstGeom prst="rect">
            <a:avLst/>
          </a:prstGeom>
        </p:spPr>
      </p:pic>
      <p:sp>
        <p:nvSpPr>
          <p:cNvPr id="11" name="Title 1">
            <a:extLst>
              <a:ext uri="{FF2B5EF4-FFF2-40B4-BE49-F238E27FC236}">
                <a16:creationId xmlns:a16="http://schemas.microsoft.com/office/drawing/2014/main" id="{C365F08A-F2B8-9286-94F8-04F8D1B0AD0B}"/>
              </a:ext>
            </a:extLst>
          </p:cNvPr>
          <p:cNvSpPr txBox="1">
            <a:spLocks/>
          </p:cNvSpPr>
          <p:nvPr/>
        </p:nvSpPr>
        <p:spPr>
          <a:xfrm>
            <a:off x="193072" y="1617722"/>
            <a:ext cx="5035271" cy="4579877"/>
          </a:xfrm>
          <a:prstGeom prst="rect">
            <a:avLst/>
          </a:prstGeom>
        </p:spPr>
        <p:txBody>
          <a:bodyPr vert="horz" lIns="91440" tIns="45720" rIns="91440" bIns="45720" rtlCol="0" anchor="b">
            <a:noAutofit/>
          </a:bodyPr>
          <a:lstStyle>
            <a:lvl1pPr algn="l" defTabSz="457200" rtl="0" eaLnBrk="1" latinLnBrk="0" hangingPunct="1">
              <a:spcBef>
                <a:spcPct val="0"/>
              </a:spcBef>
              <a:buNone/>
              <a:defRPr sz="4000" b="0" i="0" kern="1200" cap="none">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b="1" dirty="0"/>
          </a:p>
        </p:txBody>
      </p:sp>
      <p:sp>
        <p:nvSpPr>
          <p:cNvPr id="13" name="TextBox 12">
            <a:extLst>
              <a:ext uri="{FF2B5EF4-FFF2-40B4-BE49-F238E27FC236}">
                <a16:creationId xmlns:a16="http://schemas.microsoft.com/office/drawing/2014/main" id="{222D5D2C-2EBF-9A0C-E6E4-6DB2A5AA6206}"/>
              </a:ext>
            </a:extLst>
          </p:cNvPr>
          <p:cNvSpPr txBox="1"/>
          <p:nvPr/>
        </p:nvSpPr>
        <p:spPr>
          <a:xfrm>
            <a:off x="193072" y="1617722"/>
            <a:ext cx="5035271" cy="3693319"/>
          </a:xfrm>
          <a:prstGeom prst="rect">
            <a:avLst/>
          </a:prstGeom>
          <a:noFill/>
        </p:spPr>
        <p:txBody>
          <a:bodyPr wrap="square">
            <a:spAutoFit/>
          </a:bodyPr>
          <a:lstStyle/>
          <a:p>
            <a:r>
              <a:rPr lang="en-US" dirty="0"/>
              <a:t>loads images from specified classes, resizes them, and extracts a defined region of interest (ROI). </a:t>
            </a:r>
            <a:br>
              <a:rPr lang="en-US" dirty="0"/>
            </a:br>
            <a:endParaRPr lang="en-US" dirty="0"/>
          </a:p>
          <a:p>
            <a:br>
              <a:rPr lang="en-US" dirty="0"/>
            </a:br>
            <a:r>
              <a:rPr lang="en-US" dirty="0"/>
              <a:t>It then normalizes these images and appends them to a list along with their corresponding labels, </a:t>
            </a:r>
            <a:br>
              <a:rPr lang="en-US" dirty="0"/>
            </a:br>
            <a:br>
              <a:rPr lang="en-US" dirty="0"/>
            </a:br>
            <a:br>
              <a:rPr lang="en-US" dirty="0"/>
            </a:br>
            <a:r>
              <a:rPr lang="en-US" dirty="0"/>
              <a:t>while displaying the processing progress. Finally, it converts the lists of images and labels into NumPy arrays for further use.</a:t>
            </a:r>
          </a:p>
        </p:txBody>
      </p:sp>
    </p:spTree>
    <p:extLst>
      <p:ext uri="{BB962C8B-B14F-4D97-AF65-F5344CB8AC3E}">
        <p14:creationId xmlns:p14="http://schemas.microsoft.com/office/powerpoint/2010/main" val="3221089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4662819">
            <a:off x="5659830" y="-1894095"/>
            <a:ext cx="8529965" cy="5885756"/>
          </a:xfrm>
          <a:custGeom>
            <a:avLst/>
            <a:gdLst/>
            <a:ahLst/>
            <a:cxnLst/>
            <a:rect l="l" t="t" r="r" b="b"/>
            <a:pathLst>
              <a:path w="12794948" h="8828634">
                <a:moveTo>
                  <a:pt x="0" y="0"/>
                </a:moveTo>
                <a:lnTo>
                  <a:pt x="12794949" y="0"/>
                </a:lnTo>
                <a:lnTo>
                  <a:pt x="12794949" y="8828633"/>
                </a:lnTo>
                <a:lnTo>
                  <a:pt x="0" y="8828633"/>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endParaRPr lang="en-US" sz="1200"/>
          </a:p>
        </p:txBody>
      </p:sp>
      <p:sp>
        <p:nvSpPr>
          <p:cNvPr id="4" name="TextBox 4"/>
          <p:cNvSpPr txBox="1"/>
          <p:nvPr/>
        </p:nvSpPr>
        <p:spPr>
          <a:xfrm>
            <a:off x="685800" y="2597613"/>
            <a:ext cx="3987232" cy="1447640"/>
          </a:xfrm>
          <a:prstGeom prst="rect">
            <a:avLst/>
          </a:prstGeom>
        </p:spPr>
        <p:txBody>
          <a:bodyPr lIns="0" tIns="0" rIns="0" bIns="0" rtlCol="0" anchor="t">
            <a:spAutoFit/>
          </a:bodyPr>
          <a:lstStyle/>
          <a:p>
            <a:pPr>
              <a:lnSpc>
                <a:spcPts val="2907"/>
              </a:lnSpc>
            </a:pPr>
            <a:r>
              <a:rPr lang="en-US" sz="1817" dirty="0">
                <a:latin typeface="Montserrat Classic Bold"/>
              </a:rPr>
              <a:t>Data augmentation helps improve the robustness and performance of the model by generating variations of the training images.</a:t>
            </a:r>
          </a:p>
        </p:txBody>
      </p:sp>
      <p:sp>
        <p:nvSpPr>
          <p:cNvPr id="7" name="TextBox 7"/>
          <p:cNvSpPr txBox="1"/>
          <p:nvPr/>
        </p:nvSpPr>
        <p:spPr>
          <a:xfrm>
            <a:off x="685800" y="782507"/>
            <a:ext cx="10017605" cy="525785"/>
          </a:xfrm>
          <a:prstGeom prst="rect">
            <a:avLst/>
          </a:prstGeom>
        </p:spPr>
        <p:txBody>
          <a:bodyPr lIns="0" tIns="0" rIns="0" bIns="0" rtlCol="0" anchor="t">
            <a:spAutoFit/>
          </a:bodyPr>
          <a:lstStyle/>
          <a:p>
            <a:pPr>
              <a:lnSpc>
                <a:spcPts val="4134"/>
              </a:lnSpc>
            </a:pPr>
            <a:r>
              <a:rPr lang="en-US" sz="4134" dirty="0">
                <a:latin typeface="Montserrat Classic Bold"/>
              </a:rPr>
              <a:t>DATA AUGMENTATION</a:t>
            </a:r>
          </a:p>
        </p:txBody>
      </p:sp>
      <p:pic>
        <p:nvPicPr>
          <p:cNvPr id="5" name="Picture 4">
            <a:extLst>
              <a:ext uri="{FF2B5EF4-FFF2-40B4-BE49-F238E27FC236}">
                <a16:creationId xmlns:a16="http://schemas.microsoft.com/office/drawing/2014/main" id="{DE8BD83B-A931-C66F-DFCA-AE7A5E462716}"/>
              </a:ext>
            </a:extLst>
          </p:cNvPr>
          <p:cNvPicPr>
            <a:picLocks noChangeAspect="1"/>
          </p:cNvPicPr>
          <p:nvPr/>
        </p:nvPicPr>
        <p:blipFill>
          <a:blip r:embed="rId4"/>
          <a:stretch>
            <a:fillRect/>
          </a:stretch>
        </p:blipFill>
        <p:spPr>
          <a:xfrm>
            <a:off x="4821021" y="1740572"/>
            <a:ext cx="7158276" cy="4245841"/>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3">
            <a:extLst>
              <a:ext uri="{FF2B5EF4-FFF2-40B4-BE49-F238E27FC236}">
                <a16:creationId xmlns:a16="http://schemas.microsoft.com/office/drawing/2014/main" id="{D1EE25D8-EFDE-F2B3-FCF7-226AA6C918C9}"/>
              </a:ext>
            </a:extLst>
          </p:cNvPr>
          <p:cNvSpPr/>
          <p:nvPr/>
        </p:nvSpPr>
        <p:spPr>
          <a:xfrm rot="15315992">
            <a:off x="12761683" y="7147182"/>
            <a:ext cx="4789367" cy="7690070"/>
          </a:xfrm>
          <a:custGeom>
            <a:avLst/>
            <a:gdLst/>
            <a:ahLst/>
            <a:cxnLst/>
            <a:rect l="l" t="t" r="r" b="b"/>
            <a:pathLst>
              <a:path w="4789367" h="7690070">
                <a:moveTo>
                  <a:pt x="0" y="0"/>
                </a:moveTo>
                <a:lnTo>
                  <a:pt x="4789367" y="0"/>
                </a:lnTo>
                <a:lnTo>
                  <a:pt x="4789367" y="7690070"/>
                </a:lnTo>
                <a:lnTo>
                  <a:pt x="0" y="7690070"/>
                </a:lnTo>
                <a:lnTo>
                  <a:pt x="0" y="0"/>
                </a:lnTo>
                <a:close/>
              </a:path>
            </a:pathLst>
          </a:custGeom>
          <a:blipFill>
            <a:blip r:embed="rId2">
              <a:alphaModFix amt="50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2" name="TextBox 4">
            <a:extLst>
              <a:ext uri="{FF2B5EF4-FFF2-40B4-BE49-F238E27FC236}">
                <a16:creationId xmlns:a16="http://schemas.microsoft.com/office/drawing/2014/main" id="{8C550FE7-80A8-B81B-5B66-6F45ECAC81BB}"/>
              </a:ext>
            </a:extLst>
          </p:cNvPr>
          <p:cNvSpPr txBox="1"/>
          <p:nvPr/>
        </p:nvSpPr>
        <p:spPr>
          <a:xfrm>
            <a:off x="1028700" y="1114425"/>
            <a:ext cx="14376985" cy="641201"/>
          </a:xfrm>
          <a:prstGeom prst="rect">
            <a:avLst/>
          </a:prstGeom>
        </p:spPr>
        <p:txBody>
          <a:bodyPr lIns="0" tIns="0" rIns="0" bIns="0" rtlCol="0" anchor="t">
            <a:spAutoFit/>
          </a:bodyPr>
          <a:lstStyle/>
          <a:p>
            <a:pPr algn="l">
              <a:lnSpc>
                <a:spcPts val="5000"/>
              </a:lnSpc>
            </a:pPr>
            <a:r>
              <a:rPr lang="en-US" sz="5000" dirty="0">
                <a:latin typeface="Montserrat Classic Bold"/>
              </a:rPr>
              <a:t>MODEL ARCHITECTURE</a:t>
            </a:r>
          </a:p>
        </p:txBody>
      </p:sp>
      <p:sp>
        <p:nvSpPr>
          <p:cNvPr id="13" name="Freeform 5">
            <a:extLst>
              <a:ext uri="{FF2B5EF4-FFF2-40B4-BE49-F238E27FC236}">
                <a16:creationId xmlns:a16="http://schemas.microsoft.com/office/drawing/2014/main" id="{242F9922-49C6-6813-E3A7-F51C45962F8A}"/>
              </a:ext>
            </a:extLst>
          </p:cNvPr>
          <p:cNvSpPr/>
          <p:nvPr/>
        </p:nvSpPr>
        <p:spPr>
          <a:xfrm rot="1505868">
            <a:off x="9245019" y="-4340343"/>
            <a:ext cx="12580534" cy="8680686"/>
          </a:xfrm>
          <a:custGeom>
            <a:avLst/>
            <a:gdLst/>
            <a:ahLst/>
            <a:cxnLst/>
            <a:rect l="l" t="t" r="r" b="b"/>
            <a:pathLst>
              <a:path w="12580534" h="8680686">
                <a:moveTo>
                  <a:pt x="0" y="0"/>
                </a:moveTo>
                <a:lnTo>
                  <a:pt x="12580534" y="0"/>
                </a:lnTo>
                <a:lnTo>
                  <a:pt x="12580534" y="8680686"/>
                </a:lnTo>
                <a:lnTo>
                  <a:pt x="0" y="8680686"/>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4" name="Freeform 6">
            <a:extLst>
              <a:ext uri="{FF2B5EF4-FFF2-40B4-BE49-F238E27FC236}">
                <a16:creationId xmlns:a16="http://schemas.microsoft.com/office/drawing/2014/main" id="{2A6150E3-F51E-2EDB-1D03-D8A6C8F040A6}"/>
              </a:ext>
            </a:extLst>
          </p:cNvPr>
          <p:cNvSpPr/>
          <p:nvPr/>
        </p:nvSpPr>
        <p:spPr>
          <a:xfrm>
            <a:off x="3080709" y="1992901"/>
            <a:ext cx="3977899" cy="3534120"/>
          </a:xfrm>
          <a:custGeom>
            <a:avLst/>
            <a:gdLst/>
            <a:ahLst/>
            <a:cxnLst/>
            <a:rect l="l" t="t" r="r" b="b"/>
            <a:pathLst>
              <a:path w="6716860" h="6716860">
                <a:moveTo>
                  <a:pt x="0" y="0"/>
                </a:moveTo>
                <a:lnTo>
                  <a:pt x="6716860" y="0"/>
                </a:lnTo>
                <a:lnTo>
                  <a:pt x="6716860" y="6716860"/>
                </a:lnTo>
                <a:lnTo>
                  <a:pt x="0" y="6716860"/>
                </a:lnTo>
                <a:lnTo>
                  <a:pt x="0" y="0"/>
                </a:lnTo>
                <a:close/>
              </a:path>
            </a:pathLst>
          </a:custGeom>
          <a:blipFill>
            <a:blip r:embed="rId6"/>
            <a:stretch>
              <a:fillRect/>
            </a:stretch>
          </a:blipFill>
        </p:spPr>
        <p:txBody>
          <a:bodyPr/>
          <a:lstStyle/>
          <a:p>
            <a:endParaRPr lang="en-US"/>
          </a:p>
        </p:txBody>
      </p:sp>
      <p:sp>
        <p:nvSpPr>
          <p:cNvPr id="15" name="TextBox 7">
            <a:extLst>
              <a:ext uri="{FF2B5EF4-FFF2-40B4-BE49-F238E27FC236}">
                <a16:creationId xmlns:a16="http://schemas.microsoft.com/office/drawing/2014/main" id="{BF916BE8-4C9E-93BE-B653-AA780F26EE6B}"/>
              </a:ext>
            </a:extLst>
          </p:cNvPr>
          <p:cNvSpPr txBox="1"/>
          <p:nvPr/>
        </p:nvSpPr>
        <p:spPr>
          <a:xfrm>
            <a:off x="177782" y="1648619"/>
            <a:ext cx="9935419" cy="4115678"/>
          </a:xfrm>
          <a:prstGeom prst="rect">
            <a:avLst/>
          </a:prstGeom>
        </p:spPr>
        <p:txBody>
          <a:bodyPr lIns="0" tIns="0" rIns="0" bIns="0" rtlCol="0" anchor="t">
            <a:spAutoFit/>
          </a:bodyPr>
          <a:lstStyle/>
          <a:p>
            <a:pPr marL="1278929" lvl="2" indent="-426310">
              <a:lnSpc>
                <a:spcPts val="4146"/>
              </a:lnSpc>
              <a:buFont typeface="Arial"/>
              <a:buChar char="⚬"/>
            </a:pPr>
            <a:r>
              <a:rPr lang="en-US" sz="1400" dirty="0">
                <a:latin typeface="Canva Sans"/>
              </a:rPr>
              <a:t>Convolutional layers</a:t>
            </a:r>
          </a:p>
          <a:p>
            <a:pPr marL="1278929" lvl="2" indent="-426310">
              <a:lnSpc>
                <a:spcPts val="4146"/>
              </a:lnSpc>
              <a:buFont typeface="Arial"/>
              <a:buChar char="⚬"/>
            </a:pPr>
            <a:r>
              <a:rPr lang="en-US" sz="1400" dirty="0">
                <a:latin typeface="Canva Sans"/>
              </a:rPr>
              <a:t>Activation functions</a:t>
            </a:r>
          </a:p>
          <a:p>
            <a:pPr marL="1278929" lvl="2" indent="-426310">
              <a:lnSpc>
                <a:spcPts val="4146"/>
              </a:lnSpc>
              <a:buFont typeface="Arial"/>
              <a:buChar char="⚬"/>
            </a:pPr>
            <a:r>
              <a:rPr lang="en-US" sz="1400" dirty="0">
                <a:latin typeface="Canva Sans"/>
              </a:rPr>
              <a:t>Pooling layers</a:t>
            </a:r>
          </a:p>
          <a:p>
            <a:pPr marL="1278929" lvl="2" indent="-426310">
              <a:lnSpc>
                <a:spcPts val="4146"/>
              </a:lnSpc>
              <a:buFont typeface="Arial"/>
              <a:buChar char="⚬"/>
            </a:pPr>
            <a:r>
              <a:rPr lang="en-US" sz="1400" dirty="0">
                <a:latin typeface="Canva Sans"/>
              </a:rPr>
              <a:t>Batch normalization</a:t>
            </a:r>
          </a:p>
          <a:p>
            <a:pPr marL="1278929" lvl="2" indent="-426310">
              <a:lnSpc>
                <a:spcPts val="4146"/>
              </a:lnSpc>
              <a:buFont typeface="Arial"/>
              <a:buChar char="⚬"/>
            </a:pPr>
            <a:r>
              <a:rPr lang="en-US" sz="1400" dirty="0">
                <a:latin typeface="Canva Sans"/>
              </a:rPr>
              <a:t>Dropout layers</a:t>
            </a:r>
          </a:p>
          <a:p>
            <a:pPr marL="1278929" lvl="2" indent="-426310">
              <a:lnSpc>
                <a:spcPts val="4146"/>
              </a:lnSpc>
              <a:buFont typeface="Arial"/>
              <a:buChar char="⚬"/>
            </a:pPr>
            <a:r>
              <a:rPr lang="en-US" sz="1400" dirty="0">
                <a:latin typeface="Canva Sans"/>
              </a:rPr>
              <a:t>Dense layers</a:t>
            </a:r>
          </a:p>
          <a:p>
            <a:pPr marL="1278929" lvl="2" indent="-426310">
              <a:lnSpc>
                <a:spcPts val="4146"/>
              </a:lnSpc>
              <a:buFont typeface="Arial"/>
              <a:buChar char="⚬"/>
            </a:pPr>
            <a:r>
              <a:rPr lang="en-US" sz="1400" dirty="0" err="1">
                <a:latin typeface="Canva Sans"/>
              </a:rPr>
              <a:t>Softmax</a:t>
            </a:r>
            <a:r>
              <a:rPr lang="en-US" sz="1400" dirty="0">
                <a:latin typeface="Canva Sans"/>
              </a:rPr>
              <a:t> activation</a:t>
            </a:r>
          </a:p>
          <a:p>
            <a:pPr>
              <a:lnSpc>
                <a:spcPts val="4146"/>
              </a:lnSpc>
            </a:pPr>
            <a:endParaRPr lang="en-US" sz="1400" dirty="0">
              <a:latin typeface="Canva Sans"/>
            </a:endParaRPr>
          </a:p>
        </p:txBody>
      </p:sp>
      <p:pic>
        <p:nvPicPr>
          <p:cNvPr id="2" name="Picture 1">
            <a:extLst>
              <a:ext uri="{FF2B5EF4-FFF2-40B4-BE49-F238E27FC236}">
                <a16:creationId xmlns:a16="http://schemas.microsoft.com/office/drawing/2014/main" id="{54601E0C-126F-E746-8065-C317A6C094E8}"/>
              </a:ext>
            </a:extLst>
          </p:cNvPr>
          <p:cNvPicPr>
            <a:picLocks noChangeAspect="1"/>
          </p:cNvPicPr>
          <p:nvPr/>
        </p:nvPicPr>
        <p:blipFill>
          <a:blip r:embed="rId7"/>
          <a:stretch>
            <a:fillRect/>
          </a:stretch>
        </p:blipFill>
        <p:spPr>
          <a:xfrm>
            <a:off x="7122342" y="1981309"/>
            <a:ext cx="4787996" cy="3532459"/>
          </a:xfrm>
          <a:prstGeom prst="rect">
            <a:avLst/>
          </a:prstGeom>
        </p:spPr>
      </p:pic>
    </p:spTree>
    <p:extLst>
      <p:ext uri="{BB962C8B-B14F-4D97-AF65-F5344CB8AC3E}">
        <p14:creationId xmlns:p14="http://schemas.microsoft.com/office/powerpoint/2010/main" val="38502697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74A68-DC9A-0F91-4135-662A48F914A8}"/>
              </a:ext>
            </a:extLst>
          </p:cNvPr>
          <p:cNvSpPr>
            <a:spLocks noGrp="1"/>
          </p:cNvSpPr>
          <p:nvPr>
            <p:ph type="title"/>
          </p:nvPr>
        </p:nvSpPr>
        <p:spPr>
          <a:xfrm>
            <a:off x="0" y="0"/>
            <a:ext cx="8825657" cy="1915647"/>
          </a:xfrm>
        </p:spPr>
        <p:txBody>
          <a:bodyPr/>
          <a:lstStyle/>
          <a:p>
            <a:pPr marL="0" marR="0">
              <a:lnSpc>
                <a:spcPct val="116000"/>
              </a:lnSpc>
              <a:spcBef>
                <a:spcPts val="0"/>
              </a:spcBef>
              <a:spcAft>
                <a:spcPts val="800"/>
              </a:spcAft>
            </a:pPr>
            <a:r>
              <a:rPr lang="en-US" sz="2800" b="1" dirty="0">
                <a:effectLst/>
                <a:latin typeface="Aptos" panose="020B0004020202020204" pitchFamily="34" charset="0"/>
                <a:ea typeface="Aptos" panose="020B0004020202020204" pitchFamily="34" charset="0"/>
                <a:cs typeface="Aptos" panose="020B0004020202020204" pitchFamily="34" charset="0"/>
              </a:rPr>
              <a:t> Model training </a:t>
            </a:r>
            <a:br>
              <a:rPr lang="en-US" sz="2800" dirty="0">
                <a:effectLst/>
                <a:latin typeface="Aptos" panose="020B0004020202020204" pitchFamily="34" charset="0"/>
                <a:ea typeface="Times New Roman" panose="02020603050405020304" pitchFamily="18" charset="0"/>
                <a:cs typeface="Arial" panose="020B0604020202020204" pitchFamily="34" charset="0"/>
              </a:rPr>
            </a:br>
            <a:br>
              <a:rPr lang="en-US" b="0" i="0" dirty="0">
                <a:solidFill>
                  <a:srgbClr val="242424"/>
                </a:solidFill>
                <a:effectLst/>
                <a:highlight>
                  <a:srgbClr val="FFFFFF"/>
                </a:highlight>
                <a:latin typeface="source-serif-pro"/>
              </a:rPr>
            </a:br>
            <a:endParaRPr lang="en-US" dirty="0"/>
          </a:p>
        </p:txBody>
      </p:sp>
      <p:sp>
        <p:nvSpPr>
          <p:cNvPr id="3" name="Text Placeholder 2">
            <a:extLst>
              <a:ext uri="{FF2B5EF4-FFF2-40B4-BE49-F238E27FC236}">
                <a16:creationId xmlns:a16="http://schemas.microsoft.com/office/drawing/2014/main" id="{20397DEA-3EB5-B42E-4B0F-2FD1DEB0A168}"/>
              </a:ext>
            </a:extLst>
          </p:cNvPr>
          <p:cNvSpPr>
            <a:spLocks noGrp="1"/>
          </p:cNvSpPr>
          <p:nvPr>
            <p:ph type="body" idx="1"/>
          </p:nvPr>
        </p:nvSpPr>
        <p:spPr>
          <a:xfrm>
            <a:off x="181561" y="689855"/>
            <a:ext cx="8825658" cy="860400"/>
          </a:xfrm>
        </p:spPr>
        <p:txBody>
          <a:bodyPr>
            <a:noAutofit/>
          </a:bodyPr>
          <a:lstStyle/>
          <a:p>
            <a:pPr marL="0" marR="0">
              <a:lnSpc>
                <a:spcPct val="116000"/>
              </a:lnSpc>
              <a:spcBef>
                <a:spcPts val="0"/>
              </a:spcBef>
              <a:spcAft>
                <a:spcPts val="800"/>
              </a:spcAft>
            </a:pPr>
            <a:r>
              <a:rPr lang="en-US" sz="2400" cap="none" dirty="0">
                <a:solidFill>
                  <a:schemeClr val="tx1"/>
                </a:solidFill>
                <a:effectLst/>
                <a:latin typeface="Aptos" panose="020B0004020202020204" pitchFamily="34" charset="0"/>
                <a:ea typeface="Aptos" panose="020B0004020202020204" pitchFamily="34" charset="0"/>
                <a:cs typeface="Aptos" panose="020B0004020202020204" pitchFamily="34" charset="0"/>
              </a:rPr>
              <a:t>In the beginning of work, we built our own model and accuracy was 28%  then we tried VGG 16 ,VGG 19 , resnet-50 , inception and finally CNN</a:t>
            </a:r>
            <a:endParaRPr lang="en-US" sz="2400" cap="none" dirty="0">
              <a:solidFill>
                <a:schemeClr val="tx1"/>
              </a:solidFill>
              <a:effectLst/>
              <a:latin typeface="Aptos" panose="020B0004020202020204" pitchFamily="34" charset="0"/>
              <a:ea typeface="Times New Roman" panose="02020603050405020304" pitchFamily="18" charset="0"/>
              <a:cs typeface="Arial" panose="020B0604020202020204" pitchFamily="34" charset="0"/>
            </a:endParaRPr>
          </a:p>
          <a:p>
            <a:r>
              <a:rPr lang="en-US" sz="2400" cap="none" dirty="0">
                <a:solidFill>
                  <a:schemeClr val="tx1"/>
                </a:solidFill>
                <a:effectLst/>
                <a:latin typeface="Aptos" panose="020B0004020202020204" pitchFamily="34" charset="0"/>
                <a:ea typeface="Aptos" panose="020B0004020202020204" pitchFamily="34" charset="0"/>
                <a:cs typeface="Aptos" panose="020B0004020202020204" pitchFamily="34" charset="0"/>
              </a:rPr>
              <a:t>Our purpose was to learn the architecture of models </a:t>
            </a:r>
            <a:endParaRPr lang="en-US" sz="2400" cap="none" dirty="0">
              <a:solidFill>
                <a:schemeClr val="tx1"/>
              </a:solidFill>
            </a:endParaRPr>
          </a:p>
        </p:txBody>
      </p:sp>
      <p:pic>
        <p:nvPicPr>
          <p:cNvPr id="4" name="Picture 3">
            <a:extLst>
              <a:ext uri="{FF2B5EF4-FFF2-40B4-BE49-F238E27FC236}">
                <a16:creationId xmlns:a16="http://schemas.microsoft.com/office/drawing/2014/main" id="{5A7902C4-6F15-5DF1-8EC3-7560F9A186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007" y="2871987"/>
            <a:ext cx="5943600" cy="1704975"/>
          </a:xfrm>
          <a:prstGeom prst="rect">
            <a:avLst/>
          </a:prstGeom>
        </p:spPr>
      </p:pic>
      <p:graphicFrame>
        <p:nvGraphicFramePr>
          <p:cNvPr id="5" name="Table 4">
            <a:extLst>
              <a:ext uri="{FF2B5EF4-FFF2-40B4-BE49-F238E27FC236}">
                <a16:creationId xmlns:a16="http://schemas.microsoft.com/office/drawing/2014/main" id="{5E3ADED9-7E95-70E4-3401-F3D503EDFD83}"/>
              </a:ext>
            </a:extLst>
          </p:cNvPr>
          <p:cNvGraphicFramePr>
            <a:graphicFrameLocks noGrp="1"/>
          </p:cNvGraphicFramePr>
          <p:nvPr>
            <p:extLst>
              <p:ext uri="{D42A27DB-BD31-4B8C-83A1-F6EECF244321}">
                <p14:modId xmlns:p14="http://schemas.microsoft.com/office/powerpoint/2010/main" val="3854692367"/>
              </p:ext>
            </p:extLst>
          </p:nvPr>
        </p:nvGraphicFramePr>
        <p:xfrm>
          <a:off x="322007" y="4929250"/>
          <a:ext cx="8128000" cy="11125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807896641"/>
                    </a:ext>
                  </a:extLst>
                </a:gridCol>
                <a:gridCol w="4064000">
                  <a:extLst>
                    <a:ext uri="{9D8B030D-6E8A-4147-A177-3AD203B41FA5}">
                      <a16:colId xmlns:a16="http://schemas.microsoft.com/office/drawing/2014/main" val="851588872"/>
                    </a:ext>
                  </a:extLst>
                </a:gridCol>
              </a:tblGrid>
              <a:tr h="370840">
                <a:tc>
                  <a:txBody>
                    <a:bodyPr/>
                    <a:lstStyle/>
                    <a:p>
                      <a:r>
                        <a:rPr lang="en-US" dirty="0"/>
                        <a:t>CNN Results</a:t>
                      </a:r>
                    </a:p>
                  </a:txBody>
                  <a:tcPr/>
                </a:tc>
                <a:tc>
                  <a:txBody>
                    <a:bodyPr/>
                    <a:lstStyle/>
                    <a:p>
                      <a:r>
                        <a:rPr lang="en-US" dirty="0"/>
                        <a:t>78%</a:t>
                      </a:r>
                    </a:p>
                  </a:txBody>
                  <a:tcPr/>
                </a:tc>
                <a:extLst>
                  <a:ext uri="{0D108BD9-81ED-4DB2-BD59-A6C34878D82A}">
                    <a16:rowId xmlns:a16="http://schemas.microsoft.com/office/drawing/2014/main" val="1994139081"/>
                  </a:ext>
                </a:extLst>
              </a:tr>
              <a:tr h="370840">
                <a:tc>
                  <a:txBody>
                    <a:bodyPr/>
                    <a:lstStyle/>
                    <a:p>
                      <a:r>
                        <a:rPr lang="en-US" dirty="0"/>
                        <a:t>Resnet-50</a:t>
                      </a:r>
                    </a:p>
                  </a:txBody>
                  <a:tcPr/>
                </a:tc>
                <a:tc>
                  <a:txBody>
                    <a:bodyPr/>
                    <a:lstStyle/>
                    <a:p>
                      <a:r>
                        <a:rPr lang="en-US" dirty="0"/>
                        <a:t>43%</a:t>
                      </a:r>
                    </a:p>
                  </a:txBody>
                  <a:tcPr/>
                </a:tc>
                <a:extLst>
                  <a:ext uri="{0D108BD9-81ED-4DB2-BD59-A6C34878D82A}">
                    <a16:rowId xmlns:a16="http://schemas.microsoft.com/office/drawing/2014/main" val="1567103578"/>
                  </a:ext>
                </a:extLst>
              </a:tr>
              <a:tr h="370840">
                <a:tc>
                  <a:txBody>
                    <a:bodyPr/>
                    <a:lstStyle/>
                    <a:p>
                      <a:r>
                        <a:rPr lang="en-US" dirty="0"/>
                        <a:t>VGG19</a:t>
                      </a:r>
                    </a:p>
                  </a:txBody>
                  <a:tcPr/>
                </a:tc>
                <a:tc>
                  <a:txBody>
                    <a:bodyPr/>
                    <a:lstStyle/>
                    <a:p>
                      <a:r>
                        <a:rPr lang="en-US" dirty="0"/>
                        <a:t>67%</a:t>
                      </a:r>
                    </a:p>
                  </a:txBody>
                  <a:tcPr/>
                </a:tc>
                <a:extLst>
                  <a:ext uri="{0D108BD9-81ED-4DB2-BD59-A6C34878D82A}">
                    <a16:rowId xmlns:a16="http://schemas.microsoft.com/office/drawing/2014/main" val="407746567"/>
                  </a:ext>
                </a:extLst>
              </a:tr>
            </a:tbl>
          </a:graphicData>
        </a:graphic>
      </p:graphicFrame>
    </p:spTree>
    <p:extLst>
      <p:ext uri="{BB962C8B-B14F-4D97-AF65-F5344CB8AC3E}">
        <p14:creationId xmlns:p14="http://schemas.microsoft.com/office/powerpoint/2010/main" val="507899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F262B-24FA-E8E7-2317-80BB0AE40D17}"/>
              </a:ext>
            </a:extLst>
          </p:cNvPr>
          <p:cNvSpPr>
            <a:spLocks noGrp="1"/>
          </p:cNvSpPr>
          <p:nvPr>
            <p:ph type="title"/>
          </p:nvPr>
        </p:nvSpPr>
        <p:spPr>
          <a:xfrm>
            <a:off x="1376182" y="0"/>
            <a:ext cx="8825657" cy="1915647"/>
          </a:xfrm>
        </p:spPr>
        <p:txBody>
          <a:bodyPr/>
          <a:lstStyle/>
          <a:p>
            <a:r>
              <a:rPr lang="en-US" dirty="0"/>
              <a:t>Submitted By </a:t>
            </a:r>
          </a:p>
        </p:txBody>
      </p:sp>
      <p:sp>
        <p:nvSpPr>
          <p:cNvPr id="3" name="Text Placeholder 2">
            <a:extLst>
              <a:ext uri="{FF2B5EF4-FFF2-40B4-BE49-F238E27FC236}">
                <a16:creationId xmlns:a16="http://schemas.microsoft.com/office/drawing/2014/main" id="{63807ADF-4308-C91D-32FD-19B5C14D45CA}"/>
              </a:ext>
            </a:extLst>
          </p:cNvPr>
          <p:cNvSpPr>
            <a:spLocks noGrp="1"/>
          </p:cNvSpPr>
          <p:nvPr>
            <p:ph type="body" idx="1"/>
          </p:nvPr>
        </p:nvSpPr>
        <p:spPr>
          <a:xfrm>
            <a:off x="1683171" y="2050300"/>
            <a:ext cx="8825658" cy="860400"/>
          </a:xfrm>
        </p:spPr>
        <p:txBody>
          <a:bodyPr>
            <a:normAutofit fontScale="25000" lnSpcReduction="20000"/>
          </a:bodyPr>
          <a:lstStyle/>
          <a:p>
            <a:pPr>
              <a:lnSpc>
                <a:spcPct val="120000"/>
              </a:lnSpc>
            </a:pPr>
            <a:r>
              <a:rPr lang="en-US" sz="8000" cap="none" dirty="0">
                <a:solidFill>
                  <a:schemeClr val="tx1"/>
                </a:solidFill>
              </a:rPr>
              <a:t>Hisham said</a:t>
            </a:r>
          </a:p>
          <a:p>
            <a:pPr>
              <a:lnSpc>
                <a:spcPct val="120000"/>
              </a:lnSpc>
            </a:pPr>
            <a:r>
              <a:rPr lang="en-US" sz="8800" cap="none" dirty="0">
                <a:solidFill>
                  <a:schemeClr val="tx1"/>
                </a:solidFill>
              </a:rPr>
              <a:t>Rodina </a:t>
            </a:r>
            <a:r>
              <a:rPr lang="en-US" sz="8800" cap="none" dirty="0" err="1">
                <a:solidFill>
                  <a:schemeClr val="tx1"/>
                </a:solidFill>
              </a:rPr>
              <a:t>moawad</a:t>
            </a:r>
            <a:endParaRPr lang="en-US" sz="8800" cap="none" dirty="0">
              <a:solidFill>
                <a:schemeClr val="tx1"/>
              </a:solidFill>
            </a:endParaRPr>
          </a:p>
          <a:p>
            <a:pPr>
              <a:lnSpc>
                <a:spcPct val="120000"/>
              </a:lnSpc>
            </a:pPr>
            <a:r>
              <a:rPr lang="en-US" sz="8800" cap="none" dirty="0">
                <a:solidFill>
                  <a:schemeClr val="tx1"/>
                </a:solidFill>
              </a:rPr>
              <a:t>Mahmoud </a:t>
            </a:r>
            <a:r>
              <a:rPr lang="en-US" sz="8800" cap="none" dirty="0" err="1">
                <a:solidFill>
                  <a:schemeClr val="tx1"/>
                </a:solidFill>
              </a:rPr>
              <a:t>hamed</a:t>
            </a:r>
            <a:endParaRPr lang="en-US" sz="8800" cap="none" dirty="0">
              <a:solidFill>
                <a:schemeClr val="tx1"/>
              </a:solidFill>
            </a:endParaRPr>
          </a:p>
          <a:p>
            <a:pPr>
              <a:lnSpc>
                <a:spcPct val="120000"/>
              </a:lnSpc>
            </a:pPr>
            <a:r>
              <a:rPr lang="en-US" sz="8800" cap="none" dirty="0">
                <a:solidFill>
                  <a:schemeClr val="tx1"/>
                </a:solidFill>
              </a:rPr>
              <a:t>Nour </a:t>
            </a:r>
            <a:r>
              <a:rPr lang="en-US" sz="8800" cap="none" dirty="0" err="1">
                <a:solidFill>
                  <a:schemeClr val="tx1"/>
                </a:solidFill>
              </a:rPr>
              <a:t>el</a:t>
            </a:r>
            <a:r>
              <a:rPr lang="en-US" sz="8800" cap="none" dirty="0">
                <a:solidFill>
                  <a:schemeClr val="tx1"/>
                </a:solidFill>
              </a:rPr>
              <a:t> </a:t>
            </a:r>
            <a:r>
              <a:rPr lang="en-US" sz="8800" cap="none" dirty="0" err="1">
                <a:solidFill>
                  <a:schemeClr val="tx1"/>
                </a:solidFill>
              </a:rPr>
              <a:t>deen</a:t>
            </a:r>
            <a:endParaRPr lang="en-US" sz="8800" cap="none" dirty="0">
              <a:solidFill>
                <a:schemeClr val="tx1"/>
              </a:solidFill>
            </a:endParaRPr>
          </a:p>
          <a:p>
            <a:pPr>
              <a:lnSpc>
                <a:spcPct val="120000"/>
              </a:lnSpc>
            </a:pPr>
            <a:r>
              <a:rPr lang="en-US" sz="8800" cap="none" dirty="0" err="1">
                <a:solidFill>
                  <a:schemeClr val="tx1"/>
                </a:solidFill>
              </a:rPr>
              <a:t>Evana</a:t>
            </a:r>
            <a:r>
              <a:rPr lang="en-US" sz="8800" cap="none" dirty="0">
                <a:solidFill>
                  <a:schemeClr val="tx1"/>
                </a:solidFill>
              </a:rPr>
              <a:t> boles </a:t>
            </a:r>
          </a:p>
          <a:p>
            <a:pPr>
              <a:lnSpc>
                <a:spcPct val="120000"/>
              </a:lnSpc>
            </a:pPr>
            <a:r>
              <a:rPr lang="en-US" sz="8800" cap="none" dirty="0">
                <a:solidFill>
                  <a:schemeClr val="tx1"/>
                </a:solidFill>
              </a:rPr>
              <a:t>Yasmin </a:t>
            </a:r>
            <a:r>
              <a:rPr lang="en-US" sz="8800" cap="none" dirty="0" err="1">
                <a:solidFill>
                  <a:schemeClr val="tx1"/>
                </a:solidFill>
              </a:rPr>
              <a:t>ashraf</a:t>
            </a:r>
            <a:r>
              <a:rPr lang="en-US" sz="8800" cap="none" dirty="0">
                <a:solidFill>
                  <a:schemeClr val="tx1"/>
                </a:solidFill>
              </a:rPr>
              <a:t> </a:t>
            </a:r>
          </a:p>
          <a:p>
            <a:pPr>
              <a:lnSpc>
                <a:spcPct val="120000"/>
              </a:lnSpc>
            </a:pPr>
            <a:r>
              <a:rPr lang="en-US" sz="8800" cap="none" dirty="0">
                <a:solidFill>
                  <a:schemeClr val="tx1"/>
                </a:solidFill>
              </a:rPr>
              <a:t>Hager said</a:t>
            </a:r>
          </a:p>
          <a:p>
            <a:endParaRPr lang="en-US" dirty="0"/>
          </a:p>
        </p:txBody>
      </p:sp>
      <p:pic>
        <p:nvPicPr>
          <p:cNvPr id="4" name="Picture 3" descr="Screenshot 2024-06-02 033530">
            <a:extLst>
              <a:ext uri="{FF2B5EF4-FFF2-40B4-BE49-F238E27FC236}">
                <a16:creationId xmlns:a16="http://schemas.microsoft.com/office/drawing/2014/main" id="{268B4E27-2572-2B86-A05C-E39909E16C4C}"/>
              </a:ext>
            </a:extLst>
          </p:cNvPr>
          <p:cNvPicPr>
            <a:picLocks noChangeAspect="1"/>
          </p:cNvPicPr>
          <p:nvPr/>
        </p:nvPicPr>
        <p:blipFill rotWithShape="1">
          <a:blip r:embed="rId2">
            <a:extLst>
              <a:ext uri="{28A0092B-C50C-407E-A947-70E740481C1C}">
                <a14:useLocalDpi xmlns:a14="http://schemas.microsoft.com/office/drawing/2010/main" val="0"/>
              </a:ext>
            </a:extLst>
          </a:blip>
          <a:srcRect t="18666" b="27956"/>
          <a:stretch/>
        </p:blipFill>
        <p:spPr bwMode="auto">
          <a:xfrm>
            <a:off x="4114801" y="4807700"/>
            <a:ext cx="8239432" cy="2050300"/>
          </a:xfrm>
          <a:prstGeom prst="rect">
            <a:avLst/>
          </a:prstGeom>
          <a:noFill/>
          <a:ln>
            <a:noFill/>
          </a:ln>
          <a:effectLst>
            <a:softEdge rad="317500"/>
          </a:effectLst>
        </p:spPr>
      </p:pic>
    </p:spTree>
    <p:extLst>
      <p:ext uri="{BB962C8B-B14F-4D97-AF65-F5344CB8AC3E}">
        <p14:creationId xmlns:p14="http://schemas.microsoft.com/office/powerpoint/2010/main" val="18764035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rot="148401" flipH="1">
            <a:off x="10198467" y="256531"/>
            <a:ext cx="4486271" cy="3646115"/>
          </a:xfrm>
          <a:custGeom>
            <a:avLst/>
            <a:gdLst/>
            <a:ahLst/>
            <a:cxnLst/>
            <a:rect l="l" t="t" r="r" b="b"/>
            <a:pathLst>
              <a:path w="6729406" h="5469172">
                <a:moveTo>
                  <a:pt x="6729406" y="0"/>
                </a:moveTo>
                <a:lnTo>
                  <a:pt x="0" y="0"/>
                </a:lnTo>
                <a:lnTo>
                  <a:pt x="0" y="5469172"/>
                </a:lnTo>
                <a:lnTo>
                  <a:pt x="6729406" y="5469172"/>
                </a:lnTo>
                <a:lnTo>
                  <a:pt x="6729406"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sz="1200"/>
          </a:p>
        </p:txBody>
      </p:sp>
      <p:sp>
        <p:nvSpPr>
          <p:cNvPr id="4" name="TextBox 4"/>
          <p:cNvSpPr txBox="1"/>
          <p:nvPr/>
        </p:nvSpPr>
        <p:spPr>
          <a:xfrm>
            <a:off x="879857" y="768350"/>
            <a:ext cx="7892833" cy="577081"/>
          </a:xfrm>
          <a:prstGeom prst="rect">
            <a:avLst/>
          </a:prstGeom>
        </p:spPr>
        <p:txBody>
          <a:bodyPr lIns="0" tIns="0" rIns="0" bIns="0" rtlCol="0" anchor="t">
            <a:spAutoFit/>
          </a:bodyPr>
          <a:lstStyle/>
          <a:p>
            <a:pPr>
              <a:lnSpc>
                <a:spcPts val="4534"/>
              </a:lnSpc>
            </a:pPr>
            <a:r>
              <a:rPr lang="en-US" sz="4534" dirty="0">
                <a:latin typeface="Montserrat Classic Bold"/>
              </a:rPr>
              <a:t>TRAINING PROCESS</a:t>
            </a:r>
          </a:p>
        </p:txBody>
      </p:sp>
      <p:sp>
        <p:nvSpPr>
          <p:cNvPr id="5" name="TextBox 5"/>
          <p:cNvSpPr txBox="1"/>
          <p:nvPr/>
        </p:nvSpPr>
        <p:spPr>
          <a:xfrm>
            <a:off x="685800" y="2011019"/>
            <a:ext cx="4140474" cy="2343142"/>
          </a:xfrm>
          <a:prstGeom prst="rect">
            <a:avLst/>
          </a:prstGeom>
        </p:spPr>
        <p:txBody>
          <a:bodyPr lIns="0" tIns="0" rIns="0" bIns="0" rtlCol="0" anchor="t">
            <a:spAutoFit/>
          </a:bodyPr>
          <a:lstStyle/>
          <a:p>
            <a:pPr marL="423177" lvl="1" indent="-211589">
              <a:lnSpc>
                <a:spcPts val="3135"/>
              </a:lnSpc>
              <a:buFont typeface="Arial"/>
              <a:buChar char="•"/>
            </a:pPr>
            <a:r>
              <a:rPr lang="en-US" sz="1959" dirty="0">
                <a:latin typeface="Montserrat Classic"/>
              </a:rPr>
              <a:t>Overview of training methodology</a:t>
            </a:r>
          </a:p>
          <a:p>
            <a:pPr marL="846354" lvl="2" indent="-282118">
              <a:lnSpc>
                <a:spcPts val="3135"/>
              </a:lnSpc>
              <a:buFont typeface="Arial"/>
              <a:buChar char="⚬"/>
            </a:pPr>
            <a:r>
              <a:rPr lang="en-US" sz="1959" dirty="0">
                <a:latin typeface="Montserrat Classic"/>
              </a:rPr>
              <a:t>Forward and backward propagation</a:t>
            </a:r>
          </a:p>
          <a:p>
            <a:pPr marL="846354" lvl="2" indent="-282118">
              <a:lnSpc>
                <a:spcPts val="3135"/>
              </a:lnSpc>
              <a:buFont typeface="Arial"/>
              <a:buChar char="⚬"/>
            </a:pPr>
            <a:r>
              <a:rPr lang="en-US" sz="1959" dirty="0">
                <a:latin typeface="Montserrat Classic"/>
              </a:rPr>
              <a:t>Optimization algorithms (e.g., Adam, RMSprop)</a:t>
            </a:r>
          </a:p>
          <a:p>
            <a:pPr>
              <a:lnSpc>
                <a:spcPts val="3135"/>
              </a:lnSpc>
            </a:pPr>
            <a:endParaRPr lang="en-US" sz="1959" dirty="0">
              <a:latin typeface="Montserrat Classic"/>
            </a:endParaRPr>
          </a:p>
        </p:txBody>
      </p:sp>
      <p:sp>
        <p:nvSpPr>
          <p:cNvPr id="6" name="Freeform 6"/>
          <p:cNvSpPr/>
          <p:nvPr/>
        </p:nvSpPr>
        <p:spPr>
          <a:xfrm rot="1082301">
            <a:off x="-3381738" y="4433831"/>
            <a:ext cx="7952591" cy="5487362"/>
          </a:xfrm>
          <a:custGeom>
            <a:avLst/>
            <a:gdLst/>
            <a:ahLst/>
            <a:cxnLst/>
            <a:rect l="l" t="t" r="r" b="b"/>
            <a:pathLst>
              <a:path w="11928886" h="8231043">
                <a:moveTo>
                  <a:pt x="0" y="0"/>
                </a:moveTo>
                <a:lnTo>
                  <a:pt x="11928886" y="0"/>
                </a:lnTo>
                <a:lnTo>
                  <a:pt x="11928886" y="8231043"/>
                </a:lnTo>
                <a:lnTo>
                  <a:pt x="0" y="8231043"/>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US" sz="1200"/>
          </a:p>
        </p:txBody>
      </p:sp>
      <p:sp>
        <p:nvSpPr>
          <p:cNvPr id="7" name="TextBox 7"/>
          <p:cNvSpPr txBox="1"/>
          <p:nvPr/>
        </p:nvSpPr>
        <p:spPr>
          <a:xfrm>
            <a:off x="6132021" y="2079588"/>
            <a:ext cx="4420256" cy="2071273"/>
          </a:xfrm>
          <a:prstGeom prst="rect">
            <a:avLst/>
          </a:prstGeom>
        </p:spPr>
        <p:txBody>
          <a:bodyPr lIns="0" tIns="0" rIns="0" bIns="0" rtlCol="0" anchor="t">
            <a:spAutoFit/>
          </a:bodyPr>
          <a:lstStyle/>
          <a:p>
            <a:pPr marL="451772" lvl="1" indent="-225886">
              <a:lnSpc>
                <a:spcPts val="3348"/>
              </a:lnSpc>
              <a:buFont typeface="Arial"/>
              <a:buChar char="•"/>
            </a:pPr>
            <a:r>
              <a:rPr lang="en-US" sz="2092" dirty="0">
                <a:latin typeface="Montserrat Classic"/>
              </a:rPr>
              <a:t>Key parameters:</a:t>
            </a:r>
          </a:p>
          <a:p>
            <a:pPr marL="903545" lvl="2" indent="-301182">
              <a:lnSpc>
                <a:spcPts val="3348"/>
              </a:lnSpc>
              <a:buFont typeface="Arial"/>
              <a:buChar char="⚬"/>
            </a:pPr>
            <a:r>
              <a:rPr lang="en-US" sz="2092" dirty="0">
                <a:latin typeface="Montserrat Classic"/>
              </a:rPr>
              <a:t>Number of epochs</a:t>
            </a:r>
          </a:p>
          <a:p>
            <a:pPr marL="903545" lvl="2" indent="-301182">
              <a:lnSpc>
                <a:spcPts val="3348"/>
              </a:lnSpc>
              <a:buFont typeface="Arial"/>
              <a:buChar char="⚬"/>
            </a:pPr>
            <a:r>
              <a:rPr lang="en-US" sz="2092" dirty="0">
                <a:latin typeface="Montserrat Classic"/>
              </a:rPr>
              <a:t>Batch size</a:t>
            </a:r>
          </a:p>
          <a:p>
            <a:pPr marL="903545" lvl="2" indent="-301182">
              <a:lnSpc>
                <a:spcPts val="3348"/>
              </a:lnSpc>
              <a:buFont typeface="Arial"/>
              <a:buChar char="⚬"/>
            </a:pPr>
            <a:r>
              <a:rPr lang="en-US" sz="2092" dirty="0">
                <a:latin typeface="Montserrat Classic"/>
              </a:rPr>
              <a:t>Learning rate</a:t>
            </a:r>
          </a:p>
          <a:p>
            <a:pPr>
              <a:lnSpc>
                <a:spcPts val="3348"/>
              </a:lnSpc>
            </a:pPr>
            <a:endParaRPr lang="en-US" sz="2092" dirty="0">
              <a:latin typeface="Montserrat Classic"/>
            </a:endParaRPr>
          </a:p>
        </p:txBody>
      </p:sp>
      <p:pic>
        <p:nvPicPr>
          <p:cNvPr id="8" name="Picture 7">
            <a:extLst>
              <a:ext uri="{FF2B5EF4-FFF2-40B4-BE49-F238E27FC236}">
                <a16:creationId xmlns:a16="http://schemas.microsoft.com/office/drawing/2014/main" id="{4B351FB9-73B7-ECE7-320F-B50E6D77CED6}"/>
              </a:ext>
            </a:extLst>
          </p:cNvPr>
          <p:cNvPicPr>
            <a:picLocks noChangeAspect="1"/>
          </p:cNvPicPr>
          <p:nvPr/>
        </p:nvPicPr>
        <p:blipFill>
          <a:blip r:embed="rId6"/>
          <a:stretch>
            <a:fillRect/>
          </a:stretch>
        </p:blipFill>
        <p:spPr>
          <a:xfrm>
            <a:off x="1141545" y="5191645"/>
            <a:ext cx="9980952" cy="1390476"/>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594FC8B-8CD2-407F-94F1-9C71F5AEC2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4" name="Picture 13">
            <a:extLst>
              <a:ext uri="{FF2B5EF4-FFF2-40B4-BE49-F238E27FC236}">
                <a16:creationId xmlns:a16="http://schemas.microsoft.com/office/drawing/2014/main" id="{DBABC971-8D40-4A4F-AC60-28B9172789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a:extLst>
              <a:ext uri="{FF2B5EF4-FFF2-40B4-BE49-F238E27FC236}">
                <a16:creationId xmlns:a16="http://schemas.microsoft.com/office/drawing/2014/main" id="{B9C04DC5-313B-4FE4-B868-5672A3764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8" name="Picture 17">
            <a:extLst>
              <a:ext uri="{FF2B5EF4-FFF2-40B4-BE49-F238E27FC236}">
                <a16:creationId xmlns:a16="http://schemas.microsoft.com/office/drawing/2014/main" id="{791AE23E-90C9-4963-96E2-8DADBFC3BC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0" name="Picture 19">
            <a:extLst>
              <a:ext uri="{FF2B5EF4-FFF2-40B4-BE49-F238E27FC236}">
                <a16:creationId xmlns:a16="http://schemas.microsoft.com/office/drawing/2014/main" id="{C5F93E90-4379-4AAC-B021-E5FA6D974A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22" name="Rectangle 21">
            <a:extLst>
              <a:ext uri="{FF2B5EF4-FFF2-40B4-BE49-F238E27FC236}">
                <a16:creationId xmlns:a16="http://schemas.microsoft.com/office/drawing/2014/main" id="{329FDD08-42D8-4AFF-90E5-5DAA5BC4C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E375FD4-0447-60CC-E558-FDE053384A2D}"/>
              </a:ext>
            </a:extLst>
          </p:cNvPr>
          <p:cNvSpPr>
            <a:spLocks noGrp="1"/>
          </p:cNvSpPr>
          <p:nvPr>
            <p:ph type="title"/>
          </p:nvPr>
        </p:nvSpPr>
        <p:spPr>
          <a:xfrm>
            <a:off x="7060590" y="1325880"/>
            <a:ext cx="4483709" cy="3066507"/>
          </a:xfrm>
        </p:spPr>
        <p:txBody>
          <a:bodyPr vert="horz" lIns="91440" tIns="45720" rIns="91440" bIns="45720" rtlCol="0" anchor="b">
            <a:normAutofit/>
          </a:bodyPr>
          <a:lstStyle/>
          <a:p>
            <a:pPr>
              <a:lnSpc>
                <a:spcPct val="90000"/>
              </a:lnSpc>
            </a:pPr>
            <a:r>
              <a:rPr lang="en-US" sz="2600"/>
              <a:t>A confusion matrix is a fundamental tool. It allows us to evaluate the performance of a classification model by presenting a comprehensive summary</a:t>
            </a:r>
          </a:p>
        </p:txBody>
      </p:sp>
      <p:sp>
        <p:nvSpPr>
          <p:cNvPr id="3" name="Text Placeholder 2">
            <a:extLst>
              <a:ext uri="{FF2B5EF4-FFF2-40B4-BE49-F238E27FC236}">
                <a16:creationId xmlns:a16="http://schemas.microsoft.com/office/drawing/2014/main" id="{CA57C103-FCCD-5177-A24D-56DA6458E0D3}"/>
              </a:ext>
            </a:extLst>
          </p:cNvPr>
          <p:cNvSpPr>
            <a:spLocks noGrp="1"/>
          </p:cNvSpPr>
          <p:nvPr>
            <p:ph type="body" idx="1"/>
          </p:nvPr>
        </p:nvSpPr>
        <p:spPr>
          <a:xfrm>
            <a:off x="7060590" y="4588329"/>
            <a:ext cx="4483709" cy="1621970"/>
          </a:xfrm>
        </p:spPr>
        <p:txBody>
          <a:bodyPr vert="horz" lIns="91440" tIns="45720" rIns="91440" bIns="45720" rtlCol="0" anchor="t">
            <a:normAutofit/>
          </a:bodyPr>
          <a:lstStyle/>
          <a:p>
            <a:r>
              <a:rPr lang="en-US" sz="1800" dirty="0"/>
              <a:t>Confusion matrix</a:t>
            </a:r>
          </a:p>
        </p:txBody>
      </p:sp>
      <p:sp>
        <p:nvSpPr>
          <p:cNvPr id="24" name="Rectangle 23">
            <a:extLst>
              <a:ext uri="{FF2B5EF4-FFF2-40B4-BE49-F238E27FC236}">
                <a16:creationId xmlns:a16="http://schemas.microsoft.com/office/drawing/2014/main" id="{36F25694-32E2-4CF0-B69B-E0ADBC984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6914" y="639905"/>
            <a:ext cx="5775975" cy="55781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1137181C-01B2-BC92-7B27-085002FB6B14}"/>
              </a:ext>
            </a:extLst>
          </p:cNvPr>
          <p:cNvPicPr>
            <a:picLocks noChangeAspect="1"/>
          </p:cNvPicPr>
          <p:nvPr/>
        </p:nvPicPr>
        <p:blipFill rotWithShape="1">
          <a:blip r:embed="rId7">
            <a:extLst>
              <a:ext uri="{28A0092B-C50C-407E-A947-70E740481C1C}">
                <a14:useLocalDpi xmlns:a14="http://schemas.microsoft.com/office/drawing/2010/main" val="0"/>
              </a:ext>
            </a:extLst>
          </a:blip>
          <a:srcRect l="7500" t="32810" r="58145" b="18952"/>
          <a:stretch/>
        </p:blipFill>
        <p:spPr>
          <a:xfrm>
            <a:off x="955392" y="1402176"/>
            <a:ext cx="5139019" cy="4058840"/>
          </a:xfrm>
          <a:prstGeom prst="rect">
            <a:avLst/>
          </a:prstGeom>
          <a:effectLst/>
        </p:spPr>
      </p:pic>
    </p:spTree>
    <p:extLst>
      <p:ext uri="{BB962C8B-B14F-4D97-AF65-F5344CB8AC3E}">
        <p14:creationId xmlns:p14="http://schemas.microsoft.com/office/powerpoint/2010/main" val="15714907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45BAFE-0AF6-DC3B-C56F-E63A4AB58B8E}"/>
              </a:ext>
            </a:extLst>
          </p:cNvPr>
          <p:cNvSpPr txBox="1"/>
          <p:nvPr/>
        </p:nvSpPr>
        <p:spPr>
          <a:xfrm>
            <a:off x="265471" y="324465"/>
            <a:ext cx="4572000" cy="769441"/>
          </a:xfrm>
          <a:prstGeom prst="rect">
            <a:avLst/>
          </a:prstGeom>
          <a:noFill/>
        </p:spPr>
        <p:txBody>
          <a:bodyPr wrap="square" rtlCol="0">
            <a:spAutoFit/>
          </a:bodyPr>
          <a:lstStyle/>
          <a:p>
            <a:r>
              <a:rPr lang="en-US" sz="4400" b="1" dirty="0"/>
              <a:t>Results</a:t>
            </a:r>
          </a:p>
        </p:txBody>
      </p:sp>
      <p:pic>
        <p:nvPicPr>
          <p:cNvPr id="4" name="Picture 3">
            <a:extLst>
              <a:ext uri="{FF2B5EF4-FFF2-40B4-BE49-F238E27FC236}">
                <a16:creationId xmlns:a16="http://schemas.microsoft.com/office/drawing/2014/main" id="{1C74F4F6-3DC5-BF3D-7400-FE92A4FA64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350" y="1292080"/>
            <a:ext cx="9427169" cy="4916098"/>
          </a:xfrm>
          <a:prstGeom prst="rect">
            <a:avLst/>
          </a:prstGeom>
        </p:spPr>
      </p:pic>
    </p:spTree>
    <p:extLst>
      <p:ext uri="{BB962C8B-B14F-4D97-AF65-F5344CB8AC3E}">
        <p14:creationId xmlns:p14="http://schemas.microsoft.com/office/powerpoint/2010/main" val="11440034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B2E3C-AD50-5447-7F1F-76B414582E4F}"/>
              </a:ext>
            </a:extLst>
          </p:cNvPr>
          <p:cNvSpPr>
            <a:spLocks noGrp="1"/>
          </p:cNvSpPr>
          <p:nvPr>
            <p:ph type="title"/>
          </p:nvPr>
        </p:nvSpPr>
        <p:spPr>
          <a:xfrm>
            <a:off x="0" y="0"/>
            <a:ext cx="8825659" cy="1981200"/>
          </a:xfrm>
        </p:spPr>
        <p:txBody>
          <a:bodyPr/>
          <a:lstStyle/>
          <a:p>
            <a:pPr marL="0" marR="0">
              <a:lnSpc>
                <a:spcPct val="116000"/>
              </a:lnSpc>
              <a:spcBef>
                <a:spcPts val="0"/>
              </a:spcBef>
              <a:spcAft>
                <a:spcPts val="800"/>
              </a:spcAft>
            </a:pPr>
            <a:r>
              <a:rPr lang="en-US" sz="3200" b="1" dirty="0">
                <a:effectLst/>
                <a:latin typeface="Aptos" panose="020B0004020202020204" pitchFamily="34" charset="0"/>
                <a:ea typeface="Aptos" panose="020B0004020202020204" pitchFamily="34" charset="0"/>
                <a:cs typeface="Aptos" panose="020B0004020202020204" pitchFamily="34" charset="0"/>
              </a:rPr>
              <a:t>Evaluation Performance Metrics</a:t>
            </a:r>
            <a:r>
              <a:rPr lang="en-US" sz="3200" b="1" u="sng" dirty="0">
                <a:effectLst/>
                <a:latin typeface="Aptos" panose="020B0004020202020204" pitchFamily="34" charset="0"/>
                <a:ea typeface="Aptos" panose="020B0004020202020204" pitchFamily="34" charset="0"/>
                <a:cs typeface="Aptos" panose="020B0004020202020204" pitchFamily="34" charset="0"/>
              </a:rPr>
              <a:t> </a:t>
            </a:r>
            <a:br>
              <a:rPr lang="en-US" sz="3200" b="1" u="sng" dirty="0">
                <a:effectLst/>
                <a:latin typeface="Aptos" panose="020B0004020202020204" pitchFamily="34" charset="0"/>
                <a:ea typeface="Aptos" panose="020B0004020202020204" pitchFamily="34" charset="0"/>
                <a:cs typeface="Aptos" panose="020B0004020202020204" pitchFamily="34" charset="0"/>
              </a:rPr>
            </a:br>
            <a:endParaRPr lang="en-US" sz="3200" b="1" dirty="0">
              <a:effectLst/>
              <a:latin typeface="Aptos" panose="020B0004020202020204" pitchFamily="34" charset="0"/>
              <a:ea typeface="Times New Roman" panose="02020603050405020304" pitchFamily="18" charset="0"/>
              <a:cs typeface="Arial" panose="020B0604020202020204" pitchFamily="34" charset="0"/>
            </a:endParaRPr>
          </a:p>
        </p:txBody>
      </p:sp>
      <p:sp>
        <p:nvSpPr>
          <p:cNvPr id="3" name="Text Placeholder 2">
            <a:extLst>
              <a:ext uri="{FF2B5EF4-FFF2-40B4-BE49-F238E27FC236}">
                <a16:creationId xmlns:a16="http://schemas.microsoft.com/office/drawing/2014/main" id="{E677D69A-1EA8-436C-3E2B-0551CC3F2691}"/>
              </a:ext>
            </a:extLst>
          </p:cNvPr>
          <p:cNvSpPr>
            <a:spLocks noGrp="1"/>
          </p:cNvSpPr>
          <p:nvPr>
            <p:ph type="body" sz="half" idx="2"/>
          </p:nvPr>
        </p:nvSpPr>
        <p:spPr>
          <a:xfrm>
            <a:off x="11856" y="1743998"/>
            <a:ext cx="8052900" cy="4171336"/>
          </a:xfrm>
        </p:spPr>
        <p:txBody>
          <a:bodyPr>
            <a:noAutofit/>
          </a:bodyPr>
          <a:lstStyle/>
          <a:p>
            <a:pPr marL="0" marR="0">
              <a:lnSpc>
                <a:spcPct val="116000"/>
              </a:lnSpc>
              <a:spcBef>
                <a:spcPts val="0"/>
              </a:spcBef>
              <a:spcAft>
                <a:spcPts val="800"/>
              </a:spcAft>
            </a:pPr>
            <a:r>
              <a:rPr lang="en-US" sz="2000" b="1" dirty="0">
                <a:effectLst/>
                <a:latin typeface="Aptos" panose="020B0004020202020204" pitchFamily="34" charset="0"/>
                <a:ea typeface="Aptos" panose="020B0004020202020204" pitchFamily="34" charset="0"/>
                <a:cs typeface="Aptos" panose="020B0004020202020204" pitchFamily="34" charset="0"/>
              </a:rPr>
              <a:t>Accuracy: </a:t>
            </a:r>
            <a:endParaRPr lang="en-US" sz="2000" b="1" dirty="0">
              <a:effectLst/>
              <a:latin typeface="Aptos" panose="020B0004020202020204" pitchFamily="34" charset="0"/>
              <a:ea typeface="Times New Roman" panose="02020603050405020304" pitchFamily="18" charset="0"/>
              <a:cs typeface="Arial" panose="020B0604020202020204" pitchFamily="34" charset="0"/>
            </a:endParaRPr>
          </a:p>
          <a:p>
            <a:pPr marR="0">
              <a:lnSpc>
                <a:spcPct val="116000"/>
              </a:lnSpc>
              <a:spcBef>
                <a:spcPts val="0"/>
              </a:spcBef>
              <a:spcAft>
                <a:spcPts val="800"/>
              </a:spcAft>
            </a:pPr>
            <a:r>
              <a:rPr lang="en-US" sz="2000" b="1" dirty="0">
                <a:effectLst/>
                <a:latin typeface="Aptos" panose="020B0004020202020204" pitchFamily="34" charset="0"/>
                <a:ea typeface="Aptos" panose="020B0004020202020204" pitchFamily="34" charset="0"/>
                <a:cs typeface="Aptos" panose="020B0004020202020204" pitchFamily="34" charset="0"/>
              </a:rPr>
              <a:t>Precision:</a:t>
            </a:r>
          </a:p>
          <a:p>
            <a:pPr marR="0">
              <a:lnSpc>
                <a:spcPct val="116000"/>
              </a:lnSpc>
              <a:spcBef>
                <a:spcPts val="0"/>
              </a:spcBef>
              <a:spcAft>
                <a:spcPts val="800"/>
              </a:spcAft>
            </a:pPr>
            <a:r>
              <a:rPr lang="en-US" sz="2000" b="1" dirty="0">
                <a:effectLst/>
                <a:latin typeface="Aptos" panose="020B0004020202020204" pitchFamily="34" charset="0"/>
                <a:ea typeface="Aptos" panose="020B0004020202020204" pitchFamily="34" charset="0"/>
                <a:cs typeface="Aptos" panose="020B0004020202020204" pitchFamily="34" charset="0"/>
              </a:rPr>
              <a:t> </a:t>
            </a:r>
            <a:r>
              <a:rPr lang="en-US" sz="2000" b="1" dirty="0">
                <a:latin typeface="Aptos" panose="020B0004020202020204" pitchFamily="34" charset="0"/>
                <a:ea typeface="Times New Roman" panose="02020603050405020304" pitchFamily="18" charset="0"/>
                <a:cs typeface="Arial" panose="020B0604020202020204" pitchFamily="34" charset="0"/>
              </a:rPr>
              <a:t>Q+R</a:t>
            </a:r>
          </a:p>
          <a:p>
            <a:pPr marR="0">
              <a:lnSpc>
                <a:spcPct val="116000"/>
              </a:lnSpc>
              <a:spcBef>
                <a:spcPts val="0"/>
              </a:spcBef>
              <a:spcAft>
                <a:spcPts val="800"/>
              </a:spcAft>
            </a:pPr>
            <a:r>
              <a:rPr lang="en-US" sz="2000" b="1" dirty="0">
                <a:effectLst/>
                <a:latin typeface="Aptos" panose="020B0004020202020204" pitchFamily="34" charset="0"/>
                <a:ea typeface="Times New Roman" panose="02020603050405020304" pitchFamily="18" charset="0"/>
                <a:cs typeface="Arial" panose="020B0604020202020204" pitchFamily="34" charset="0"/>
              </a:rPr>
              <a:t>______</a:t>
            </a:r>
          </a:p>
          <a:p>
            <a:pPr marR="0">
              <a:lnSpc>
                <a:spcPct val="116000"/>
              </a:lnSpc>
              <a:spcBef>
                <a:spcPts val="0"/>
              </a:spcBef>
              <a:spcAft>
                <a:spcPts val="800"/>
              </a:spcAft>
            </a:pPr>
            <a:r>
              <a:rPr lang="en-US" sz="2000" b="1" dirty="0">
                <a:effectLst/>
                <a:latin typeface="Aptos" panose="020B0004020202020204" pitchFamily="34" charset="0"/>
                <a:ea typeface="Times New Roman" panose="02020603050405020304" pitchFamily="18" charset="0"/>
                <a:cs typeface="Arial" panose="020B0604020202020204" pitchFamily="34" charset="0"/>
              </a:rPr>
              <a:t>     Q</a:t>
            </a:r>
          </a:p>
          <a:p>
            <a:pPr marR="0">
              <a:lnSpc>
                <a:spcPct val="116000"/>
              </a:lnSpc>
              <a:spcBef>
                <a:spcPts val="0"/>
              </a:spcBef>
              <a:spcAft>
                <a:spcPts val="800"/>
              </a:spcAft>
            </a:pPr>
            <a:r>
              <a:rPr lang="en-US" sz="2000" b="1" dirty="0">
                <a:effectLst/>
                <a:latin typeface="Aptos" panose="020B0004020202020204" pitchFamily="34" charset="0"/>
                <a:ea typeface="Aptos" panose="020B0004020202020204" pitchFamily="34" charset="0"/>
                <a:cs typeface="Aptos" panose="020B0004020202020204" pitchFamily="34" charset="0"/>
              </a:rPr>
              <a:t>Recall (Sensitivity):</a:t>
            </a:r>
          </a:p>
          <a:p>
            <a:pPr marR="0">
              <a:lnSpc>
                <a:spcPct val="116000"/>
              </a:lnSpc>
              <a:spcBef>
                <a:spcPts val="0"/>
              </a:spcBef>
              <a:spcAft>
                <a:spcPts val="800"/>
              </a:spcAft>
            </a:pPr>
            <a:r>
              <a:rPr lang="en-US" sz="2000" b="1" dirty="0">
                <a:effectLst/>
                <a:latin typeface="Aptos" panose="020B0004020202020204" pitchFamily="34" charset="0"/>
                <a:ea typeface="Aptos" panose="020B0004020202020204" pitchFamily="34" charset="0"/>
                <a:cs typeface="Aptos" panose="020B0004020202020204" pitchFamily="34" charset="0"/>
              </a:rPr>
              <a:t>P</a:t>
            </a:r>
          </a:p>
          <a:p>
            <a:pPr marR="0">
              <a:lnSpc>
                <a:spcPct val="116000"/>
              </a:lnSpc>
              <a:spcBef>
                <a:spcPts val="0"/>
              </a:spcBef>
              <a:spcAft>
                <a:spcPts val="800"/>
              </a:spcAft>
            </a:pPr>
            <a:r>
              <a:rPr lang="en-US" sz="2000" b="1" dirty="0">
                <a:effectLst/>
                <a:latin typeface="Aptos" panose="020B0004020202020204" pitchFamily="34" charset="0"/>
                <a:ea typeface="Aptos" panose="020B0004020202020204" pitchFamily="34" charset="0"/>
                <a:cs typeface="Aptos" panose="020B0004020202020204" pitchFamily="34" charset="0"/>
              </a:rPr>
              <a:t>____</a:t>
            </a:r>
          </a:p>
          <a:p>
            <a:pPr marR="0">
              <a:lnSpc>
                <a:spcPct val="116000"/>
              </a:lnSpc>
              <a:spcBef>
                <a:spcPts val="0"/>
              </a:spcBef>
              <a:spcAft>
                <a:spcPts val="800"/>
              </a:spcAft>
            </a:pPr>
            <a:r>
              <a:rPr lang="en-US" sz="2000" b="1" dirty="0">
                <a:latin typeface="Aptos" panose="020B0004020202020204" pitchFamily="34" charset="0"/>
                <a:ea typeface="Aptos" panose="020B0004020202020204" pitchFamily="34" charset="0"/>
                <a:cs typeface="Aptos" panose="020B0004020202020204" pitchFamily="34" charset="0"/>
              </a:rPr>
              <a:t>S+T</a:t>
            </a:r>
            <a:endParaRPr lang="en-US" sz="2000" b="1" dirty="0">
              <a:effectLst/>
              <a:latin typeface="Aptos" panose="020B0004020202020204" pitchFamily="34" charset="0"/>
              <a:ea typeface="Times New Roman" panose="02020603050405020304" pitchFamily="18" charset="0"/>
              <a:cs typeface="Arial" panose="020B0604020202020204" pitchFamily="34" charset="0"/>
            </a:endParaRPr>
          </a:p>
          <a:p>
            <a:pPr marR="0">
              <a:lnSpc>
                <a:spcPct val="116000"/>
              </a:lnSpc>
              <a:spcBef>
                <a:spcPts val="0"/>
              </a:spcBef>
              <a:spcAft>
                <a:spcPts val="800"/>
              </a:spcAft>
            </a:pPr>
            <a:r>
              <a:rPr lang="en-US" sz="2000" b="1" dirty="0">
                <a:effectLst/>
                <a:latin typeface="Aptos" panose="020B0004020202020204" pitchFamily="34" charset="0"/>
                <a:ea typeface="Aptos" panose="020B0004020202020204" pitchFamily="34" charset="0"/>
                <a:cs typeface="Aptos" panose="020B0004020202020204" pitchFamily="34" charset="0"/>
              </a:rPr>
              <a:t>F1 Score: </a:t>
            </a:r>
            <a:endParaRPr lang="en-US" sz="2000" b="1" dirty="0">
              <a:effectLst/>
              <a:latin typeface="Aptos" panose="020B0004020202020204" pitchFamily="34" charset="0"/>
              <a:ea typeface="Times New Roman" panose="02020603050405020304" pitchFamily="18" charset="0"/>
              <a:cs typeface="Arial" panose="020B0604020202020204" pitchFamily="34" charset="0"/>
            </a:endParaRPr>
          </a:p>
          <a:p>
            <a:pPr>
              <a:lnSpc>
                <a:spcPct val="120000"/>
              </a:lnSpc>
            </a:pPr>
            <a:r>
              <a:rPr lang="en-US" sz="2000" b="1" dirty="0"/>
              <a:t>2*P*R</a:t>
            </a:r>
          </a:p>
          <a:p>
            <a:pPr>
              <a:lnSpc>
                <a:spcPct val="120000"/>
              </a:lnSpc>
            </a:pPr>
            <a:r>
              <a:rPr lang="en-US" sz="2000" b="1" dirty="0"/>
              <a:t>_______</a:t>
            </a:r>
          </a:p>
          <a:p>
            <a:pPr>
              <a:lnSpc>
                <a:spcPct val="120000"/>
              </a:lnSpc>
            </a:pPr>
            <a:r>
              <a:rPr lang="en-US" sz="2000" b="1" dirty="0"/>
              <a:t>P+R</a:t>
            </a:r>
          </a:p>
        </p:txBody>
      </p:sp>
      <p:pic>
        <p:nvPicPr>
          <p:cNvPr id="4" name="Picture 3">
            <a:extLst>
              <a:ext uri="{FF2B5EF4-FFF2-40B4-BE49-F238E27FC236}">
                <a16:creationId xmlns:a16="http://schemas.microsoft.com/office/drawing/2014/main" id="{B8AEB5F0-D7A2-962C-900D-CB19552484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1841" y="810806"/>
            <a:ext cx="8381015" cy="4526285"/>
          </a:xfrm>
          <a:prstGeom prst="rect">
            <a:avLst/>
          </a:prstGeom>
        </p:spPr>
      </p:pic>
    </p:spTree>
    <p:extLst>
      <p:ext uri="{BB962C8B-B14F-4D97-AF65-F5344CB8AC3E}">
        <p14:creationId xmlns:p14="http://schemas.microsoft.com/office/powerpoint/2010/main" val="566702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500F2-9C45-4640-BB72-39CCE5C9226E}"/>
              </a:ext>
            </a:extLst>
          </p:cNvPr>
          <p:cNvSpPr>
            <a:spLocks noGrp="1"/>
          </p:cNvSpPr>
          <p:nvPr>
            <p:ph type="title"/>
          </p:nvPr>
        </p:nvSpPr>
        <p:spPr>
          <a:xfrm>
            <a:off x="34078" y="-957824"/>
            <a:ext cx="8825657" cy="1915647"/>
          </a:xfrm>
        </p:spPr>
        <p:txBody>
          <a:bodyPr/>
          <a:lstStyle/>
          <a:p>
            <a:r>
              <a:rPr lang="en-US" b="1" dirty="0"/>
              <a:t>Visualization</a:t>
            </a:r>
          </a:p>
        </p:txBody>
      </p:sp>
      <p:sp>
        <p:nvSpPr>
          <p:cNvPr id="3" name="Text Placeholder 2">
            <a:extLst>
              <a:ext uri="{FF2B5EF4-FFF2-40B4-BE49-F238E27FC236}">
                <a16:creationId xmlns:a16="http://schemas.microsoft.com/office/drawing/2014/main" id="{82413B05-F925-4FE8-3E42-F672F66DE27A}"/>
              </a:ext>
            </a:extLst>
          </p:cNvPr>
          <p:cNvSpPr>
            <a:spLocks noGrp="1"/>
          </p:cNvSpPr>
          <p:nvPr>
            <p:ph type="body" idx="1"/>
          </p:nvPr>
        </p:nvSpPr>
        <p:spPr>
          <a:xfrm>
            <a:off x="-2384657" y="-1818224"/>
            <a:ext cx="8825658" cy="860400"/>
          </a:xfrm>
        </p:spPr>
        <p:txBody>
          <a:bodyPr/>
          <a:lstStyle/>
          <a:p>
            <a:endParaRPr lang="en-US" dirty="0"/>
          </a:p>
        </p:txBody>
      </p:sp>
      <p:pic>
        <p:nvPicPr>
          <p:cNvPr id="4" name="Picture 3">
            <a:extLst>
              <a:ext uri="{FF2B5EF4-FFF2-40B4-BE49-F238E27FC236}">
                <a16:creationId xmlns:a16="http://schemas.microsoft.com/office/drawing/2014/main" id="{673276CB-33A5-6ACF-ACF0-814B305891E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4934" y="1161226"/>
            <a:ext cx="6144137" cy="3425523"/>
          </a:xfrm>
          <a:prstGeom prst="rect">
            <a:avLst/>
          </a:prstGeom>
          <a:noFill/>
          <a:ln>
            <a:noFill/>
          </a:ln>
        </p:spPr>
      </p:pic>
      <p:pic>
        <p:nvPicPr>
          <p:cNvPr id="5" name="Picture 4">
            <a:extLst>
              <a:ext uri="{FF2B5EF4-FFF2-40B4-BE49-F238E27FC236}">
                <a16:creationId xmlns:a16="http://schemas.microsoft.com/office/drawing/2014/main" id="{E9C64843-0D25-5154-91D5-020F4C45E3A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4641" y="2297712"/>
            <a:ext cx="5269230" cy="4164330"/>
          </a:xfrm>
          <a:prstGeom prst="rect">
            <a:avLst/>
          </a:prstGeom>
          <a:noFill/>
          <a:ln>
            <a:noFill/>
          </a:ln>
        </p:spPr>
      </p:pic>
    </p:spTree>
    <p:extLst>
      <p:ext uri="{BB962C8B-B14F-4D97-AF65-F5344CB8AC3E}">
        <p14:creationId xmlns:p14="http://schemas.microsoft.com/office/powerpoint/2010/main" val="18732837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FA1A5-5669-1D72-EBCC-C5E9B6D5C7ED}"/>
              </a:ext>
            </a:extLst>
          </p:cNvPr>
          <p:cNvSpPr>
            <a:spLocks noGrp="1"/>
          </p:cNvSpPr>
          <p:nvPr>
            <p:ph type="title"/>
          </p:nvPr>
        </p:nvSpPr>
        <p:spPr>
          <a:xfrm>
            <a:off x="147484" y="-142689"/>
            <a:ext cx="8825657" cy="1915647"/>
          </a:xfrm>
        </p:spPr>
        <p:txBody>
          <a:bodyPr/>
          <a:lstStyle/>
          <a:p>
            <a:br>
              <a:rPr lang="en-US" dirty="0"/>
            </a:br>
            <a:r>
              <a:rPr lang="en-US" sz="2400" dirty="0"/>
              <a:t>Provide us with information through the chart to identify the strengths and weaknesses of the project to work on</a:t>
            </a:r>
          </a:p>
        </p:txBody>
      </p:sp>
      <p:pic>
        <p:nvPicPr>
          <p:cNvPr id="5" name="Picture 4">
            <a:extLst>
              <a:ext uri="{FF2B5EF4-FFF2-40B4-BE49-F238E27FC236}">
                <a16:creationId xmlns:a16="http://schemas.microsoft.com/office/drawing/2014/main" id="{2BC060E6-FE8E-F309-309F-8838AAFA2A38}"/>
              </a:ext>
            </a:extLst>
          </p:cNvPr>
          <p:cNvPicPr>
            <a:picLocks noChangeAspect="1"/>
          </p:cNvPicPr>
          <p:nvPr/>
        </p:nvPicPr>
        <p:blipFill>
          <a:blip r:embed="rId2"/>
          <a:stretch>
            <a:fillRect/>
          </a:stretch>
        </p:blipFill>
        <p:spPr>
          <a:xfrm>
            <a:off x="965390" y="2767242"/>
            <a:ext cx="10058733" cy="3377933"/>
          </a:xfrm>
          <a:prstGeom prst="rect">
            <a:avLst/>
          </a:prstGeom>
        </p:spPr>
      </p:pic>
      <p:sp>
        <p:nvSpPr>
          <p:cNvPr id="6" name="TextBox 5">
            <a:extLst>
              <a:ext uri="{FF2B5EF4-FFF2-40B4-BE49-F238E27FC236}">
                <a16:creationId xmlns:a16="http://schemas.microsoft.com/office/drawing/2014/main" id="{7430446A-8309-A96A-E37C-BEB949AD6F7A}"/>
              </a:ext>
            </a:extLst>
          </p:cNvPr>
          <p:cNvSpPr txBox="1"/>
          <p:nvPr/>
        </p:nvSpPr>
        <p:spPr>
          <a:xfrm>
            <a:off x="147484" y="124291"/>
            <a:ext cx="3672348" cy="584775"/>
          </a:xfrm>
          <a:prstGeom prst="rect">
            <a:avLst/>
          </a:prstGeom>
          <a:noFill/>
        </p:spPr>
        <p:txBody>
          <a:bodyPr wrap="square" rtlCol="0">
            <a:spAutoFit/>
          </a:bodyPr>
          <a:lstStyle/>
          <a:p>
            <a:r>
              <a:rPr lang="en-US" sz="3200" b="1" dirty="0"/>
              <a:t>Heat map chart</a:t>
            </a:r>
          </a:p>
        </p:txBody>
      </p:sp>
    </p:spTree>
    <p:extLst>
      <p:ext uri="{BB962C8B-B14F-4D97-AF65-F5344CB8AC3E}">
        <p14:creationId xmlns:p14="http://schemas.microsoft.com/office/powerpoint/2010/main" val="15229987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4" name="Picture 13">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8" name="Picture 17">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0" name="Picture 19">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2" name="Rectangle 21">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7" name="Picture 6" descr="A computer screen shot of a computer code">
            <a:extLst>
              <a:ext uri="{FF2B5EF4-FFF2-40B4-BE49-F238E27FC236}">
                <a16:creationId xmlns:a16="http://schemas.microsoft.com/office/drawing/2014/main" id="{E87E711B-B565-0404-DDEA-BD7BE113EEA8}"/>
              </a:ext>
            </a:extLst>
          </p:cNvPr>
          <p:cNvPicPr>
            <a:picLocks noChangeAspect="1"/>
          </p:cNvPicPr>
          <p:nvPr/>
        </p:nvPicPr>
        <p:blipFill rotWithShape="1">
          <a:blip r:embed="rId7">
            <a:extLst>
              <a:ext uri="{28A0092B-C50C-407E-A947-70E740481C1C}">
                <a14:useLocalDpi xmlns:a14="http://schemas.microsoft.com/office/drawing/2010/main" val="0"/>
              </a:ext>
            </a:extLst>
          </a:blip>
          <a:srcRect r="29976"/>
          <a:stretch/>
        </p:blipFill>
        <p:spPr>
          <a:xfrm>
            <a:off x="4634682" y="10"/>
            <a:ext cx="8537308" cy="6857990"/>
          </a:xfrm>
          <a:prstGeom prst="rect">
            <a:avLst/>
          </a:prstGeom>
        </p:spPr>
      </p:pic>
      <p:sp>
        <p:nvSpPr>
          <p:cNvPr id="24" name="Rectangle 23">
            <a:extLst>
              <a:ext uri="{FF2B5EF4-FFF2-40B4-BE49-F238E27FC236}">
                <a16:creationId xmlns:a16="http://schemas.microsoft.com/office/drawing/2014/main" id="{BFEFF673-A9DE-416D-A04E-1D5090454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 name="TextBox 7">
            <a:extLst>
              <a:ext uri="{FF2B5EF4-FFF2-40B4-BE49-F238E27FC236}">
                <a16:creationId xmlns:a16="http://schemas.microsoft.com/office/drawing/2014/main" id="{E9976B2A-3849-3437-DF8B-35C5C3CD9A14}"/>
              </a:ext>
            </a:extLst>
          </p:cNvPr>
          <p:cNvSpPr txBox="1"/>
          <p:nvPr/>
        </p:nvSpPr>
        <p:spPr>
          <a:xfrm>
            <a:off x="525847" y="2705725"/>
            <a:ext cx="4108835" cy="1446550"/>
          </a:xfrm>
          <a:prstGeom prst="rect">
            <a:avLst/>
          </a:prstGeom>
          <a:noFill/>
        </p:spPr>
        <p:txBody>
          <a:bodyPr wrap="square" rtlCol="0">
            <a:spAutoFit/>
          </a:bodyPr>
          <a:lstStyle/>
          <a:p>
            <a:r>
              <a:rPr lang="en-US" sz="4400" b="1" dirty="0"/>
              <a:t>Process of prediction</a:t>
            </a:r>
          </a:p>
        </p:txBody>
      </p:sp>
    </p:spTree>
    <p:extLst>
      <p:ext uri="{BB962C8B-B14F-4D97-AF65-F5344CB8AC3E}">
        <p14:creationId xmlns:p14="http://schemas.microsoft.com/office/powerpoint/2010/main" val="34536086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594FC8B-8CD2-407F-94F1-9C71F5AEC2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DBABC971-8D40-4A4F-AC60-28B9172789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B9C04DC5-313B-4FE4-B868-5672A3764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6" name="Picture 15">
            <a:extLst>
              <a:ext uri="{FF2B5EF4-FFF2-40B4-BE49-F238E27FC236}">
                <a16:creationId xmlns:a16="http://schemas.microsoft.com/office/drawing/2014/main" id="{791AE23E-90C9-4963-96E2-8DADBFC3BC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C5F93E90-4379-4AAC-B021-E5FA6D974A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20" name="Rectangle 19">
            <a:extLst>
              <a:ext uri="{FF2B5EF4-FFF2-40B4-BE49-F238E27FC236}">
                <a16:creationId xmlns:a16="http://schemas.microsoft.com/office/drawing/2014/main" id="{329FDD08-42D8-4AFF-90E5-5DAA5BC4C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58E5A035-23A3-4720-BB93-54574C24F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AED0816-3202-48E9-ABED-521A721599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6" name="Freeform 16">
            <a:extLst>
              <a:ext uri="{FF2B5EF4-FFF2-40B4-BE49-F238E27FC236}">
                <a16:creationId xmlns:a16="http://schemas.microsoft.com/office/drawing/2014/main" id="{CABE022E-1488-4DA5-89B5-07646B3A2F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27737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2">
              <a:alpha val="20000"/>
            </a:schemeClr>
          </a:solidFill>
          <a:ln>
            <a:noFill/>
          </a:ln>
        </p:spPr>
        <p:txBody>
          <a:bodyPr rtlCol="0" anchor="ctr"/>
          <a:lstStyle/>
          <a:p>
            <a:pPr algn="ctr"/>
            <a:endParaRPr lang="en-US">
              <a:solidFill>
                <a:schemeClr val="tx1"/>
              </a:solidFill>
            </a:endParaRPr>
          </a:p>
        </p:txBody>
      </p:sp>
      <p:sp useBgFill="1">
        <p:nvSpPr>
          <p:cNvPr id="28" name="Rectangle 27">
            <a:extLst>
              <a:ext uri="{FF2B5EF4-FFF2-40B4-BE49-F238E27FC236}">
                <a16:creationId xmlns:a16="http://schemas.microsoft.com/office/drawing/2014/main" id="{E3D6803B-AEC6-4CD2-86EF-E591BD2FD1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13846"/>
            <a:ext cx="12191695" cy="11441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Freeform 5">
            <a:extLst>
              <a:ext uri="{FF2B5EF4-FFF2-40B4-BE49-F238E27FC236}">
                <a16:creationId xmlns:a16="http://schemas.microsoft.com/office/drawing/2014/main" id="{80B51C95-9EBC-4AA5-AC2C-3F053E14DE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3579207"/>
            <a:ext cx="12191695" cy="2802467"/>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ln>
            <a:noFill/>
          </a:ln>
        </p:spPr>
        <p:txBody>
          <a:bodyPr/>
          <a:lstStyle/>
          <a:p>
            <a:endParaRPr lang="en-US"/>
          </a:p>
        </p:txBody>
      </p:sp>
      <p:sp>
        <p:nvSpPr>
          <p:cNvPr id="6" name="TextBox 5">
            <a:extLst>
              <a:ext uri="{FF2B5EF4-FFF2-40B4-BE49-F238E27FC236}">
                <a16:creationId xmlns:a16="http://schemas.microsoft.com/office/drawing/2014/main" id="{F0224631-D025-4957-7D0E-75ED75AD1F74}"/>
              </a:ext>
            </a:extLst>
          </p:cNvPr>
          <p:cNvSpPr txBox="1"/>
          <p:nvPr/>
        </p:nvSpPr>
        <p:spPr>
          <a:xfrm>
            <a:off x="3293458" y="4980440"/>
            <a:ext cx="7026020" cy="769441"/>
          </a:xfrm>
          <a:prstGeom prst="rect">
            <a:avLst/>
          </a:prstGeom>
          <a:noFill/>
        </p:spPr>
        <p:txBody>
          <a:bodyPr wrap="square" rtlCol="0">
            <a:spAutoFit/>
          </a:bodyPr>
          <a:lstStyle/>
          <a:p>
            <a:r>
              <a:rPr lang="en-US" sz="4400" b="1" dirty="0"/>
              <a:t>Result of prediction</a:t>
            </a:r>
          </a:p>
        </p:txBody>
      </p:sp>
      <p:pic>
        <p:nvPicPr>
          <p:cNvPr id="8" name="Picture 7" descr="A screenshot of a computer&#10;&#10;Description automatically generated">
            <a:extLst>
              <a:ext uri="{FF2B5EF4-FFF2-40B4-BE49-F238E27FC236}">
                <a16:creationId xmlns:a16="http://schemas.microsoft.com/office/drawing/2014/main" id="{EB3897BA-5120-04B5-1B6B-8F22F358CE17}"/>
              </a:ext>
            </a:extLst>
          </p:cNvPr>
          <p:cNvPicPr>
            <a:picLocks noChangeAspect="1"/>
          </p:cNvPicPr>
          <p:nvPr/>
        </p:nvPicPr>
        <p:blipFill rotWithShape="1">
          <a:blip r:embed="rId7">
            <a:extLst>
              <a:ext uri="{28A0092B-C50C-407E-A947-70E740481C1C}">
                <a14:useLocalDpi xmlns:a14="http://schemas.microsoft.com/office/drawing/2010/main" val="0"/>
              </a:ext>
            </a:extLst>
          </a:blip>
          <a:srcRect l="7709" t="69405" r="25208" b="6925"/>
          <a:stretch/>
        </p:blipFill>
        <p:spPr>
          <a:xfrm>
            <a:off x="1870959" y="2082770"/>
            <a:ext cx="8260466" cy="1638755"/>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4FF52BB0-93E8-99CD-D596-59F49CDEA96F}"/>
              </a:ext>
            </a:extLst>
          </p:cNvPr>
          <p:cNvPicPr>
            <a:picLocks noChangeAspect="1"/>
          </p:cNvPicPr>
          <p:nvPr/>
        </p:nvPicPr>
        <p:blipFill rotWithShape="1">
          <a:blip r:embed="rId7">
            <a:extLst>
              <a:ext uri="{28A0092B-C50C-407E-A947-70E740481C1C}">
                <a14:useLocalDpi xmlns:a14="http://schemas.microsoft.com/office/drawing/2010/main" val="0"/>
              </a:ext>
            </a:extLst>
          </a:blip>
          <a:srcRect l="7709" t="28694" r="25208" b="43168"/>
          <a:stretch/>
        </p:blipFill>
        <p:spPr>
          <a:xfrm>
            <a:off x="1870958" y="146717"/>
            <a:ext cx="8153291" cy="1922804"/>
          </a:xfrm>
          <a:prstGeom prst="rect">
            <a:avLst/>
          </a:prstGeom>
        </p:spPr>
      </p:pic>
    </p:spTree>
    <p:extLst>
      <p:ext uri="{BB962C8B-B14F-4D97-AF65-F5344CB8AC3E}">
        <p14:creationId xmlns:p14="http://schemas.microsoft.com/office/powerpoint/2010/main" val="14996966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882FE-30F7-32B7-51E6-6AD211CE7DC5}"/>
              </a:ext>
            </a:extLst>
          </p:cNvPr>
          <p:cNvSpPr>
            <a:spLocks noGrp="1"/>
          </p:cNvSpPr>
          <p:nvPr>
            <p:ph type="title"/>
          </p:nvPr>
        </p:nvSpPr>
        <p:spPr>
          <a:xfrm>
            <a:off x="122567" y="-957824"/>
            <a:ext cx="8825657" cy="1915647"/>
          </a:xfrm>
        </p:spPr>
        <p:txBody>
          <a:bodyPr/>
          <a:lstStyle/>
          <a:p>
            <a:r>
              <a:rPr lang="en-US" b="1" dirty="0"/>
              <a:t>Libraries we used</a:t>
            </a:r>
          </a:p>
        </p:txBody>
      </p:sp>
      <p:sp>
        <p:nvSpPr>
          <p:cNvPr id="3" name="Text Placeholder 2">
            <a:extLst>
              <a:ext uri="{FF2B5EF4-FFF2-40B4-BE49-F238E27FC236}">
                <a16:creationId xmlns:a16="http://schemas.microsoft.com/office/drawing/2014/main" id="{88E37554-E176-FEF2-D10F-105F9ED9FDDB}"/>
              </a:ext>
            </a:extLst>
          </p:cNvPr>
          <p:cNvSpPr>
            <a:spLocks noGrp="1"/>
          </p:cNvSpPr>
          <p:nvPr>
            <p:ph type="body" idx="1"/>
          </p:nvPr>
        </p:nvSpPr>
        <p:spPr>
          <a:xfrm>
            <a:off x="122567" y="1208546"/>
            <a:ext cx="8825658" cy="860400"/>
          </a:xfrm>
        </p:spPr>
        <p:txBody>
          <a:bodyPr>
            <a:noAutofit/>
          </a:bodyPr>
          <a:lstStyle/>
          <a:p>
            <a:pPr marL="342900" indent="-342900">
              <a:buFont typeface="Arial" panose="020B0604020202020204" pitchFamily="34" charset="0"/>
              <a:buChar char="•"/>
            </a:pPr>
            <a:r>
              <a:rPr lang="en-US" cap="none" dirty="0">
                <a:solidFill>
                  <a:schemeClr val="tx1"/>
                </a:solidFill>
              </a:rPr>
              <a:t>Libraries</a:t>
            </a:r>
          </a:p>
          <a:p>
            <a:pPr marL="342900" indent="-342900">
              <a:buFont typeface="Arial" panose="020B0604020202020204" pitchFamily="34" charset="0"/>
              <a:buChar char="•"/>
            </a:pPr>
            <a:r>
              <a:rPr lang="en-US" cap="none" dirty="0">
                <a:solidFill>
                  <a:schemeClr val="tx1"/>
                </a:solidFill>
              </a:rPr>
              <a:t>OS library: to provide functions for interacting with the operating system.</a:t>
            </a:r>
          </a:p>
          <a:p>
            <a:pPr marL="342900" indent="-342900">
              <a:buFont typeface="Arial" panose="020B0604020202020204" pitchFamily="34" charset="0"/>
              <a:buChar char="•"/>
            </a:pPr>
            <a:r>
              <a:rPr lang="en-US" cap="none" dirty="0">
                <a:solidFill>
                  <a:schemeClr val="tx1"/>
                </a:solidFill>
              </a:rPr>
              <a:t>NumPy: for working with arrays.</a:t>
            </a:r>
          </a:p>
          <a:p>
            <a:pPr marL="342900" indent="-342900">
              <a:buFont typeface="Arial" panose="020B0604020202020204" pitchFamily="34" charset="0"/>
              <a:buChar char="•"/>
            </a:pPr>
            <a:r>
              <a:rPr lang="en-US" cap="none" dirty="0">
                <a:solidFill>
                  <a:schemeClr val="tx1"/>
                </a:solidFill>
              </a:rPr>
              <a:t>Matplotlib : for creating static, animated, and interactive visualizations</a:t>
            </a:r>
          </a:p>
          <a:p>
            <a:pPr marL="342900" indent="-342900">
              <a:buFont typeface="Arial" panose="020B0604020202020204" pitchFamily="34" charset="0"/>
              <a:buChar char="•"/>
            </a:pPr>
            <a:r>
              <a:rPr lang="en-US" cap="none" dirty="0">
                <a:solidFill>
                  <a:schemeClr val="tx1"/>
                </a:solidFill>
              </a:rPr>
              <a:t>OpenCV: to perform tasks like detection, objection tracking.</a:t>
            </a:r>
          </a:p>
          <a:p>
            <a:pPr marL="342900" indent="-342900">
              <a:buFont typeface="Arial" panose="020B0604020202020204" pitchFamily="34" charset="0"/>
              <a:buChar char="•"/>
            </a:pPr>
            <a:r>
              <a:rPr lang="en-US" cap="none" dirty="0">
                <a:solidFill>
                  <a:schemeClr val="tx1"/>
                </a:solidFill>
              </a:rPr>
              <a:t>Train - test: to divide datasets into training and testing subsets.</a:t>
            </a:r>
          </a:p>
          <a:p>
            <a:pPr marL="342900" indent="-342900">
              <a:buFont typeface="Arial" panose="020B0604020202020204" pitchFamily="34" charset="0"/>
              <a:buChar char="•"/>
            </a:pPr>
            <a:r>
              <a:rPr lang="en-US" cap="none" dirty="0">
                <a:solidFill>
                  <a:schemeClr val="tx1"/>
                </a:solidFill>
              </a:rPr>
              <a:t>Image data generate: to augment images in real-time while model is still training.</a:t>
            </a:r>
          </a:p>
          <a:p>
            <a:pPr marL="342900" indent="-342900">
              <a:buFont typeface="Arial" panose="020B0604020202020204" pitchFamily="34" charset="0"/>
              <a:buChar char="•"/>
            </a:pPr>
            <a:r>
              <a:rPr lang="en-US" cap="none" dirty="0" err="1">
                <a:solidFill>
                  <a:schemeClr val="tx1"/>
                </a:solidFill>
              </a:rPr>
              <a:t>Keras</a:t>
            </a:r>
            <a:r>
              <a:rPr lang="en-US" cap="none" dirty="0">
                <a:solidFill>
                  <a:schemeClr val="tx1"/>
                </a:solidFill>
              </a:rPr>
              <a:t> applications (vgg19 - </a:t>
            </a:r>
            <a:r>
              <a:rPr lang="en-US" cap="none" dirty="0" err="1">
                <a:solidFill>
                  <a:schemeClr val="tx1"/>
                </a:solidFill>
              </a:rPr>
              <a:t>mobilenet</a:t>
            </a:r>
            <a:r>
              <a:rPr lang="en-US" cap="none" dirty="0">
                <a:solidFill>
                  <a:schemeClr val="tx1"/>
                </a:solidFill>
              </a:rPr>
              <a:t>): pre-trained models to use them.</a:t>
            </a:r>
          </a:p>
          <a:p>
            <a:pPr marL="342900" indent="-342900">
              <a:buFont typeface="Arial" panose="020B0604020202020204" pitchFamily="34" charset="0"/>
              <a:buChar char="•"/>
            </a:pPr>
            <a:r>
              <a:rPr lang="en-US" cap="none" dirty="0">
                <a:solidFill>
                  <a:schemeClr val="tx1"/>
                </a:solidFill>
              </a:rPr>
              <a:t>Adam optimizer: to minimize the loss function</a:t>
            </a:r>
          </a:p>
        </p:txBody>
      </p:sp>
    </p:spTree>
    <p:extLst>
      <p:ext uri="{BB962C8B-B14F-4D97-AF65-F5344CB8AC3E}">
        <p14:creationId xmlns:p14="http://schemas.microsoft.com/office/powerpoint/2010/main" val="17317030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338EB-8FB8-76D2-5A4B-43E1DCCDC281}"/>
              </a:ext>
            </a:extLst>
          </p:cNvPr>
          <p:cNvSpPr>
            <a:spLocks noGrp="1"/>
          </p:cNvSpPr>
          <p:nvPr>
            <p:ph type="title"/>
          </p:nvPr>
        </p:nvSpPr>
        <p:spPr>
          <a:xfrm>
            <a:off x="196310" y="-1149828"/>
            <a:ext cx="8825657" cy="1915647"/>
          </a:xfrm>
        </p:spPr>
        <p:txBody>
          <a:bodyPr/>
          <a:lstStyle/>
          <a:p>
            <a:r>
              <a:rPr lang="en-US" b="1" dirty="0"/>
              <a:t>The difficulties we faced</a:t>
            </a:r>
          </a:p>
        </p:txBody>
      </p:sp>
      <p:sp>
        <p:nvSpPr>
          <p:cNvPr id="3" name="Text Placeholder 2">
            <a:extLst>
              <a:ext uri="{FF2B5EF4-FFF2-40B4-BE49-F238E27FC236}">
                <a16:creationId xmlns:a16="http://schemas.microsoft.com/office/drawing/2014/main" id="{F5AD0F08-321E-61E5-1D93-65ADA17590F2}"/>
              </a:ext>
            </a:extLst>
          </p:cNvPr>
          <p:cNvSpPr>
            <a:spLocks noGrp="1"/>
          </p:cNvSpPr>
          <p:nvPr>
            <p:ph type="body" idx="1"/>
          </p:nvPr>
        </p:nvSpPr>
        <p:spPr>
          <a:xfrm>
            <a:off x="196310" y="765819"/>
            <a:ext cx="8825658" cy="860400"/>
          </a:xfrm>
        </p:spPr>
        <p:txBody>
          <a:bodyPr>
            <a:noAutofit/>
          </a:bodyPr>
          <a:lstStyle/>
          <a:p>
            <a:r>
              <a:rPr lang="en-US" sz="1800" cap="none" dirty="0">
                <a:solidFill>
                  <a:schemeClr val="tx1"/>
                </a:solidFill>
              </a:rPr>
              <a:t>Throughout our journey, we encountered several challenges. Initially, the transfer learning models (resnet50, inception, and mobilenet,vgg16,vgg19) did not perform as expected, with low accuracy and precision. This was partly due to the specific nuances of medical imaging that these pre-trained models struggled to capture. Additionally, fine-tuning these models required extensive computational resources and time, which further complicated the </a:t>
            </a:r>
            <a:r>
              <a:rPr lang="en-US" sz="1800" cap="none" dirty="0" err="1">
                <a:solidFill>
                  <a:schemeClr val="tx1"/>
                </a:solidFill>
              </a:rPr>
              <a:t>processi</a:t>
            </a:r>
            <a:r>
              <a:rPr lang="en-US" sz="1800" cap="none" dirty="0">
                <a:solidFill>
                  <a:schemeClr val="tx1"/>
                </a:solidFill>
              </a:rPr>
              <a:t> in other hand</a:t>
            </a:r>
            <a:r>
              <a:rPr lang="ar-EG" sz="1800" cap="none" dirty="0">
                <a:solidFill>
                  <a:schemeClr val="tx1"/>
                </a:solidFill>
              </a:rPr>
              <a:t> </a:t>
            </a:r>
            <a:r>
              <a:rPr lang="en-US" sz="1800" cap="none" dirty="0">
                <a:solidFill>
                  <a:schemeClr val="tx1"/>
                </a:solidFill>
              </a:rPr>
              <a:t>Comparing between the models was also difficult and challenging</a:t>
            </a:r>
          </a:p>
          <a:p>
            <a:endParaRPr lang="en-US" sz="1800" dirty="0"/>
          </a:p>
          <a:p>
            <a:r>
              <a:rPr lang="en-US" sz="1800" cap="none" dirty="0">
                <a:solidFill>
                  <a:schemeClr val="tx1"/>
                </a:solidFill>
              </a:rPr>
              <a:t>-Another significant difficulty was the preprocessing of images. While techniques like rotation, scaling, shearing, and adding grain were applied to enhance the training dataset, these augmentations did not sufficiently improve model performance</a:t>
            </a:r>
          </a:p>
          <a:p>
            <a:r>
              <a:rPr lang="en-US" sz="1800" cap="none" dirty="0">
                <a:solidFill>
                  <a:schemeClr val="tx1"/>
                </a:solidFill>
              </a:rPr>
              <a:t>-balancing the training data to avoid overfitting and ensuring the model generalizes well to unseen data</a:t>
            </a:r>
          </a:p>
          <a:p>
            <a:r>
              <a:rPr lang="ar-EG" sz="1800" cap="none" dirty="0">
                <a:solidFill>
                  <a:schemeClr val="tx1"/>
                </a:solidFill>
              </a:rPr>
              <a:t>-</a:t>
            </a:r>
            <a:r>
              <a:rPr lang="en-US" sz="1800" cap="none" dirty="0">
                <a:solidFill>
                  <a:schemeClr val="tx1"/>
                </a:solidFill>
              </a:rPr>
              <a:t>Lastly</a:t>
            </a:r>
            <a:r>
              <a:rPr lang="ar-EG" sz="1800" cap="none" dirty="0">
                <a:solidFill>
                  <a:schemeClr val="tx1"/>
                </a:solidFill>
              </a:rPr>
              <a:t> </a:t>
            </a:r>
            <a:r>
              <a:rPr lang="en-US" sz="1800" cap="none" dirty="0">
                <a:solidFill>
                  <a:schemeClr val="tx1"/>
                </a:solidFill>
              </a:rPr>
              <a:t>After consulting an orthopedic doctor, we learned that the factors influencing the diagnosis, such as age, age, medical history, and gender, will make a difference in evaluating the condition and its degree of difficulty, and this is not available to us.</a:t>
            </a:r>
          </a:p>
        </p:txBody>
      </p:sp>
    </p:spTree>
    <p:extLst>
      <p:ext uri="{BB962C8B-B14F-4D97-AF65-F5344CB8AC3E}">
        <p14:creationId xmlns:p14="http://schemas.microsoft.com/office/powerpoint/2010/main" val="3440055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44688-2716-B92D-1D7A-A82CD00A35A4}"/>
              </a:ext>
            </a:extLst>
          </p:cNvPr>
          <p:cNvSpPr>
            <a:spLocks noGrp="1"/>
          </p:cNvSpPr>
          <p:nvPr>
            <p:ph type="title"/>
          </p:nvPr>
        </p:nvSpPr>
        <p:spPr>
          <a:xfrm>
            <a:off x="343795" y="-1119045"/>
            <a:ext cx="8825657" cy="1915647"/>
          </a:xfrm>
        </p:spPr>
        <p:txBody>
          <a:bodyPr/>
          <a:lstStyle/>
          <a:p>
            <a:r>
              <a:rPr lang="en-US" dirty="0"/>
              <a:t>Introduction</a:t>
            </a:r>
          </a:p>
        </p:txBody>
      </p:sp>
      <p:sp>
        <p:nvSpPr>
          <p:cNvPr id="3" name="Text Placeholder 2">
            <a:extLst>
              <a:ext uri="{FF2B5EF4-FFF2-40B4-BE49-F238E27FC236}">
                <a16:creationId xmlns:a16="http://schemas.microsoft.com/office/drawing/2014/main" id="{47295AFD-E067-8BB0-ABF5-C07032B1569C}"/>
              </a:ext>
            </a:extLst>
          </p:cNvPr>
          <p:cNvSpPr>
            <a:spLocks noGrp="1"/>
          </p:cNvSpPr>
          <p:nvPr>
            <p:ph type="body" idx="1"/>
          </p:nvPr>
        </p:nvSpPr>
        <p:spPr>
          <a:xfrm>
            <a:off x="343794" y="958834"/>
            <a:ext cx="8825658" cy="860400"/>
          </a:xfrm>
        </p:spPr>
        <p:txBody>
          <a:bodyPr/>
          <a:lstStyle/>
          <a:p>
            <a:r>
              <a:rPr lang="en-US" sz="2000" b="0" cap="none" dirty="0">
                <a:solidFill>
                  <a:schemeClr val="tx1"/>
                </a:solidFill>
                <a:latin typeface="+mn-lt"/>
              </a:rPr>
              <a:t>-Brief overview of the knee joint and common diseases affecting it:</a:t>
            </a:r>
            <a:endParaRPr lang="en-US" dirty="0">
              <a:solidFill>
                <a:schemeClr val="tx1"/>
              </a:solidFill>
            </a:endParaRPr>
          </a:p>
        </p:txBody>
      </p:sp>
      <p:sp>
        <p:nvSpPr>
          <p:cNvPr id="4" name="TextBox 3">
            <a:extLst>
              <a:ext uri="{FF2B5EF4-FFF2-40B4-BE49-F238E27FC236}">
                <a16:creationId xmlns:a16="http://schemas.microsoft.com/office/drawing/2014/main" id="{9E691AA9-D778-AB37-665E-565067F5EA5A}"/>
              </a:ext>
            </a:extLst>
          </p:cNvPr>
          <p:cNvSpPr txBox="1"/>
          <p:nvPr/>
        </p:nvSpPr>
        <p:spPr>
          <a:xfrm>
            <a:off x="343794" y="1568512"/>
            <a:ext cx="11459497" cy="4108817"/>
          </a:xfrm>
          <a:prstGeom prst="rect">
            <a:avLst/>
          </a:prstGeom>
          <a:noFill/>
        </p:spPr>
        <p:txBody>
          <a:bodyPr wrap="square" rtlCol="0">
            <a:spAutoFit/>
          </a:bodyPr>
          <a:lstStyle/>
          <a:p>
            <a:pPr>
              <a:lnSpc>
                <a:spcPct val="150000"/>
              </a:lnSpc>
            </a:pPr>
            <a:r>
              <a:rPr lang="en-US" sz="1100" b="0" cap="none" dirty="0">
                <a:latin typeface="+mn-lt"/>
              </a:rPr>
              <a:t> </a:t>
            </a:r>
            <a:r>
              <a:rPr lang="en-US" b="0" cap="none" dirty="0">
                <a:latin typeface="+mn-lt"/>
              </a:rPr>
              <a:t>the knee joint is a complex structure that plays a crucial role in movement and weight-bearing. </a:t>
            </a:r>
          </a:p>
          <a:p>
            <a:pPr>
              <a:lnSpc>
                <a:spcPct val="150000"/>
              </a:lnSpc>
            </a:pPr>
            <a:r>
              <a:rPr lang="en-US" sz="1800" b="0" cap="none" dirty="0">
                <a:latin typeface="+mn-lt"/>
              </a:rPr>
              <a:t>Common diseases affecting the knee joint include osteoarthritis, rheumatoid, meniscus tears, ligament injuries and our main concern in the project osteoporosis.</a:t>
            </a:r>
            <a:br>
              <a:rPr lang="en-US" sz="1800" b="0" cap="none" dirty="0">
                <a:latin typeface="+mn-lt"/>
              </a:rPr>
            </a:br>
            <a:endParaRPr lang="en-US" sz="1800" b="0" cap="none" dirty="0">
              <a:latin typeface="+mn-lt"/>
            </a:endParaRPr>
          </a:p>
          <a:p>
            <a:pPr>
              <a:lnSpc>
                <a:spcPct val="150000"/>
              </a:lnSpc>
            </a:pPr>
            <a:r>
              <a:rPr lang="en-US" sz="1800" b="0" cap="none" dirty="0">
                <a:latin typeface="+mn-lt"/>
              </a:rPr>
              <a:t>-Importance of accurate disease analysis and diagnosis:</a:t>
            </a:r>
          </a:p>
          <a:p>
            <a:pPr>
              <a:lnSpc>
                <a:spcPct val="150000"/>
              </a:lnSpc>
            </a:pPr>
            <a:r>
              <a:rPr lang="en-US" sz="1800" b="0" cap="none" dirty="0">
                <a:latin typeface="+mn-lt"/>
              </a:rPr>
              <a:t> early and accurate diagnosis of knee joint diseases is essential for effective treatment and improved patient outcomes. Advanced analytical models can aid in diagnosing and predicting disease progression.“</a:t>
            </a:r>
          </a:p>
          <a:p>
            <a:pPr>
              <a:lnSpc>
                <a:spcPct val="150000"/>
              </a:lnSpc>
            </a:pPr>
            <a:endParaRPr lang="en-US" sz="1800" dirty="0"/>
          </a:p>
          <a:p>
            <a:endParaRPr lang="en-US" dirty="0"/>
          </a:p>
        </p:txBody>
      </p:sp>
    </p:spTree>
    <p:extLst>
      <p:ext uri="{BB962C8B-B14F-4D97-AF65-F5344CB8AC3E}">
        <p14:creationId xmlns:p14="http://schemas.microsoft.com/office/powerpoint/2010/main" val="19523366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4A057-6644-5830-B635-134D0C095851}"/>
              </a:ext>
            </a:extLst>
          </p:cNvPr>
          <p:cNvSpPr>
            <a:spLocks noGrp="1"/>
          </p:cNvSpPr>
          <p:nvPr>
            <p:ph type="title"/>
          </p:nvPr>
        </p:nvSpPr>
        <p:spPr>
          <a:xfrm>
            <a:off x="0" y="-957824"/>
            <a:ext cx="8825657" cy="1915647"/>
          </a:xfrm>
        </p:spPr>
        <p:txBody>
          <a:bodyPr/>
          <a:lstStyle/>
          <a:p>
            <a:r>
              <a:rPr lang="en-US" b="1" dirty="0"/>
              <a:t>Future work</a:t>
            </a:r>
          </a:p>
        </p:txBody>
      </p:sp>
      <p:sp>
        <p:nvSpPr>
          <p:cNvPr id="3" name="Text Placeholder 2">
            <a:extLst>
              <a:ext uri="{FF2B5EF4-FFF2-40B4-BE49-F238E27FC236}">
                <a16:creationId xmlns:a16="http://schemas.microsoft.com/office/drawing/2014/main" id="{5BDA9086-0BD7-0C4A-E0AC-52121B12B777}"/>
              </a:ext>
            </a:extLst>
          </p:cNvPr>
          <p:cNvSpPr>
            <a:spLocks noGrp="1"/>
          </p:cNvSpPr>
          <p:nvPr>
            <p:ph type="body" idx="1"/>
          </p:nvPr>
        </p:nvSpPr>
        <p:spPr>
          <a:xfrm>
            <a:off x="107819" y="1075536"/>
            <a:ext cx="8825658" cy="860400"/>
          </a:xfrm>
        </p:spPr>
        <p:txBody>
          <a:bodyPr>
            <a:noAutofit/>
          </a:bodyPr>
          <a:lstStyle/>
          <a:p>
            <a:pPr marL="0" marR="0">
              <a:lnSpc>
                <a:spcPct val="116000"/>
              </a:lnSpc>
              <a:spcBef>
                <a:spcPts val="0"/>
              </a:spcBef>
              <a:spcAft>
                <a:spcPts val="800"/>
              </a:spcAft>
            </a:pPr>
            <a:r>
              <a:rPr lang="en-US" cap="none" dirty="0">
                <a:solidFill>
                  <a:schemeClr val="tx1"/>
                </a:solidFill>
                <a:effectLst/>
                <a:latin typeface="Aptos" panose="020B0004020202020204" pitchFamily="34" charset="0"/>
                <a:ea typeface="Aptos" panose="020B0004020202020204" pitchFamily="34" charset="0"/>
                <a:cs typeface="Aptos" panose="020B0004020202020204" pitchFamily="34" charset="0"/>
              </a:rPr>
              <a:t>Our future work for now is to enlarge our knowledge base more to achieve more steps in this field</a:t>
            </a:r>
            <a:endParaRPr lang="en-US" cap="none" dirty="0">
              <a:solidFill>
                <a:schemeClr val="tx1"/>
              </a:solidFill>
              <a:effectLst/>
              <a:latin typeface="Aptos" panose="020B0004020202020204" pitchFamily="34" charset="0"/>
              <a:ea typeface="Times New Roman" panose="02020603050405020304" pitchFamily="18" charset="0"/>
              <a:cs typeface="Arial" panose="020B0604020202020204" pitchFamily="34" charset="0"/>
            </a:endParaRPr>
          </a:p>
          <a:p>
            <a:r>
              <a:rPr lang="en-US" cap="none" dirty="0">
                <a:solidFill>
                  <a:schemeClr val="tx1"/>
                </a:solidFill>
                <a:effectLst/>
                <a:latin typeface="Aptos" panose="020B0004020202020204" pitchFamily="34" charset="0"/>
                <a:ea typeface="Aptos" panose="020B0004020202020204" pitchFamily="34" charset="0"/>
                <a:cs typeface="Aptos" panose="020B0004020202020204" pitchFamily="34" charset="0"/>
              </a:rPr>
              <a:t>And we must be concerned with collecting more accurate data to work with</a:t>
            </a:r>
            <a:endParaRPr lang="en-US" cap="none" dirty="0">
              <a:solidFill>
                <a:schemeClr val="tx1"/>
              </a:solidFill>
            </a:endParaRPr>
          </a:p>
        </p:txBody>
      </p:sp>
      <p:sp>
        <p:nvSpPr>
          <p:cNvPr id="6" name="TextBox 5">
            <a:extLst>
              <a:ext uri="{FF2B5EF4-FFF2-40B4-BE49-F238E27FC236}">
                <a16:creationId xmlns:a16="http://schemas.microsoft.com/office/drawing/2014/main" id="{90F5BAF2-3C29-F353-5442-D2AE0A176E5D}"/>
              </a:ext>
            </a:extLst>
          </p:cNvPr>
          <p:cNvSpPr txBox="1"/>
          <p:nvPr/>
        </p:nvSpPr>
        <p:spPr>
          <a:xfrm>
            <a:off x="107819" y="2679742"/>
            <a:ext cx="8717838" cy="3265446"/>
          </a:xfrm>
          <a:prstGeom prst="rect">
            <a:avLst/>
          </a:prstGeom>
          <a:noFill/>
        </p:spPr>
        <p:txBody>
          <a:bodyPr wrap="square" rtlCol="0">
            <a:spAutoFit/>
          </a:bodyPr>
          <a:lstStyle/>
          <a:p>
            <a:pPr>
              <a:lnSpc>
                <a:spcPct val="150000"/>
              </a:lnSpc>
            </a:pPr>
            <a:r>
              <a:rPr lang="en-US" sz="2000" dirty="0"/>
              <a:t>But we do not deny the merit of the fact that we learned a lot from this trip and researched useful knowledge in many fields. We certainly aspired to do our best to discuss it with the esteemed committee.</a:t>
            </a:r>
          </a:p>
          <a:p>
            <a:pPr>
              <a:lnSpc>
                <a:spcPct val="150000"/>
              </a:lnSpc>
            </a:pPr>
            <a:r>
              <a:rPr lang="en-US" sz="2000" dirty="0"/>
              <a:t>And a big thank for DR. Ahmed EZZ and </a:t>
            </a:r>
            <a:r>
              <a:rPr lang="en-US" sz="2000" dirty="0" err="1"/>
              <a:t>ENG.Ahmed</a:t>
            </a:r>
            <a:r>
              <a:rPr lang="en-US" sz="2000" dirty="0"/>
              <a:t> Eisa for providing us with high </a:t>
            </a:r>
            <a:r>
              <a:rPr lang="en-US" sz="2000" dirty="0" err="1"/>
              <a:t>informations</a:t>
            </a:r>
            <a:r>
              <a:rPr lang="en-US" sz="2000" dirty="0"/>
              <a:t> and knowledge needed to be here helping people with a </a:t>
            </a:r>
            <a:r>
              <a:rPr lang="en-US" sz="2000" dirty="0" err="1"/>
              <a:t>desease</a:t>
            </a:r>
            <a:r>
              <a:rPr lang="en-US" sz="2000" dirty="0"/>
              <a:t> like that</a:t>
            </a:r>
          </a:p>
        </p:txBody>
      </p:sp>
    </p:spTree>
    <p:extLst>
      <p:ext uri="{BB962C8B-B14F-4D97-AF65-F5344CB8AC3E}">
        <p14:creationId xmlns:p14="http://schemas.microsoft.com/office/powerpoint/2010/main" val="7148248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D2D844C-AB64-4A03-80BE-33212E61DD0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CAAD0E9B-89C2-4268-98B4-BA7BFFF2C7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1653AB08-C531-42A8-AA8D-C2ABAE87CC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6" name="Picture 15">
            <a:extLst>
              <a:ext uri="{FF2B5EF4-FFF2-40B4-BE49-F238E27FC236}">
                <a16:creationId xmlns:a16="http://schemas.microsoft.com/office/drawing/2014/main" id="{72E47EEC-33C8-4EC3-8BFC-BB02B4171FD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A8BC9CC6-50D5-4C61-9EDE-315A1B5F14E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20" name="Rectangle 19">
            <a:extLst>
              <a:ext uri="{FF2B5EF4-FFF2-40B4-BE49-F238E27FC236}">
                <a16:creationId xmlns:a16="http://schemas.microsoft.com/office/drawing/2014/main" id="{CED2641B-4430-4CF4-89AB-3FADDD630F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22" name="Rectangle 21">
            <a:extLst>
              <a:ext uri="{FF2B5EF4-FFF2-40B4-BE49-F238E27FC236}">
                <a16:creationId xmlns:a16="http://schemas.microsoft.com/office/drawing/2014/main" id="{C28D0172-F2E0-4763-9C35-F022664959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DF6FB2B2-CE21-407F-B22E-302DADC2C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6" name="Freeform 16">
            <a:extLst>
              <a:ext uri="{FF2B5EF4-FFF2-40B4-BE49-F238E27FC236}">
                <a16:creationId xmlns:a16="http://schemas.microsoft.com/office/drawing/2014/main" id="{9F2851FB-E841-4509-8A6D-A416376EA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1">
              <a:alpha val="20000"/>
            </a:schemeClr>
          </a:solidFill>
          <a:ln>
            <a:noFill/>
          </a:ln>
        </p:spPr>
        <p:txBody>
          <a:bodyPr rtlCol="0" anchor="ctr"/>
          <a:lstStyle/>
          <a:p>
            <a:pPr algn="ctr"/>
            <a:endParaRPr lang="en-US">
              <a:solidFill>
                <a:schemeClr val="tx1"/>
              </a:solidFill>
            </a:endParaRPr>
          </a:p>
        </p:txBody>
      </p:sp>
      <p:sp>
        <p:nvSpPr>
          <p:cNvPr id="5" name="Title 4">
            <a:extLst>
              <a:ext uri="{FF2B5EF4-FFF2-40B4-BE49-F238E27FC236}">
                <a16:creationId xmlns:a16="http://schemas.microsoft.com/office/drawing/2014/main" id="{83EE9DCA-CD22-3473-FA3E-CB28AB14AA87}"/>
              </a:ext>
            </a:extLst>
          </p:cNvPr>
          <p:cNvSpPr>
            <a:spLocks noGrp="1"/>
          </p:cNvSpPr>
          <p:nvPr>
            <p:ph type="title"/>
          </p:nvPr>
        </p:nvSpPr>
        <p:spPr>
          <a:xfrm>
            <a:off x="965505" y="623571"/>
            <a:ext cx="10260990" cy="3523885"/>
          </a:xfrm>
        </p:spPr>
        <p:txBody>
          <a:bodyPr vert="horz" lIns="91440" tIns="45720" rIns="91440" bIns="45720" rtlCol="0" anchor="b">
            <a:normAutofit/>
          </a:bodyPr>
          <a:lstStyle/>
          <a:p>
            <a:pPr algn="ctr"/>
            <a:r>
              <a:rPr lang="en-US" sz="8000"/>
              <a:t>THANK YOU</a:t>
            </a:r>
          </a:p>
        </p:txBody>
      </p:sp>
    </p:spTree>
    <p:extLst>
      <p:ext uri="{BB962C8B-B14F-4D97-AF65-F5344CB8AC3E}">
        <p14:creationId xmlns:p14="http://schemas.microsoft.com/office/powerpoint/2010/main" val="24195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594FC8B-8CD2-407F-94F1-9C71F5AEC2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DBABC971-8D40-4A4F-AC60-28B9172789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B9C04DC5-313B-4FE4-B868-5672A3764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5" name="Picture 14">
            <a:extLst>
              <a:ext uri="{FF2B5EF4-FFF2-40B4-BE49-F238E27FC236}">
                <a16:creationId xmlns:a16="http://schemas.microsoft.com/office/drawing/2014/main" id="{791AE23E-90C9-4963-96E2-8DADBFC3BC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C5F93E90-4379-4AAC-B021-E5FA6D974A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9" name="Rectangle 18">
            <a:extLst>
              <a:ext uri="{FF2B5EF4-FFF2-40B4-BE49-F238E27FC236}">
                <a16:creationId xmlns:a16="http://schemas.microsoft.com/office/drawing/2014/main" id="{329FDD08-42D8-4AFF-90E5-5DAA5BC4C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3" name="Rectangle 32">
            <a:extLst>
              <a:ext uri="{FF2B5EF4-FFF2-40B4-BE49-F238E27FC236}">
                <a16:creationId xmlns:a16="http://schemas.microsoft.com/office/drawing/2014/main" id="{B87A2B17-D3E0-4B38-823F-45312C0B3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8592A21B-8E82-4396-A130-C7531DF0A9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5" name="Freeform 16">
            <a:extLst>
              <a:ext uri="{FF2B5EF4-FFF2-40B4-BE49-F238E27FC236}">
                <a16:creationId xmlns:a16="http://schemas.microsoft.com/office/drawing/2014/main" id="{ACA9027C-9377-4A86-A639-42BA502ADE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2">
              <a:alpha val="20000"/>
            </a:schemeClr>
          </a:solidFill>
          <a:ln>
            <a:noFill/>
          </a:ln>
        </p:spPr>
        <p:txBody>
          <a:bodyPr rtlCol="0" anchor="ctr"/>
          <a:lstStyle/>
          <a:p>
            <a:pPr algn="ctr"/>
            <a:endParaRPr lang="en-US">
              <a:solidFill>
                <a:schemeClr val="tx1"/>
              </a:solidFill>
            </a:endParaRPr>
          </a:p>
        </p:txBody>
      </p:sp>
      <p:sp useBgFill="1">
        <p:nvSpPr>
          <p:cNvPr id="36" name="Freeform 5">
            <a:extLst>
              <a:ext uri="{FF2B5EF4-FFF2-40B4-BE49-F238E27FC236}">
                <a16:creationId xmlns:a16="http://schemas.microsoft.com/office/drawing/2014/main" id="{423EDA5B-B414-4C7C-8CBA-3D9D79973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4055532"/>
            <a:ext cx="12191695" cy="2802467"/>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ln>
            <a:noFill/>
          </a:ln>
        </p:spPr>
        <p:txBody>
          <a:bodyPr/>
          <a:lstStyle/>
          <a:p>
            <a:endParaRPr lang="en-US"/>
          </a:p>
        </p:txBody>
      </p:sp>
      <p:sp>
        <p:nvSpPr>
          <p:cNvPr id="2" name="Title 1">
            <a:extLst>
              <a:ext uri="{FF2B5EF4-FFF2-40B4-BE49-F238E27FC236}">
                <a16:creationId xmlns:a16="http://schemas.microsoft.com/office/drawing/2014/main" id="{F5CAF96A-86E2-0F68-ECB0-F2FA55EFA48B}"/>
              </a:ext>
            </a:extLst>
          </p:cNvPr>
          <p:cNvSpPr>
            <a:spLocks noGrp="1"/>
          </p:cNvSpPr>
          <p:nvPr>
            <p:ph type="title"/>
          </p:nvPr>
        </p:nvSpPr>
        <p:spPr>
          <a:xfrm>
            <a:off x="869362" y="4770097"/>
            <a:ext cx="9149350" cy="868026"/>
          </a:xfrm>
        </p:spPr>
        <p:txBody>
          <a:bodyPr vert="horz" lIns="91440" tIns="45720" rIns="91440" bIns="45720" rtlCol="0" anchor="b">
            <a:normAutofit/>
          </a:bodyPr>
          <a:lstStyle/>
          <a:p>
            <a:r>
              <a:rPr lang="en-US" sz="4800"/>
              <a:t>Doctors’ Opinions </a:t>
            </a:r>
          </a:p>
        </p:txBody>
      </p:sp>
      <p:sp>
        <p:nvSpPr>
          <p:cNvPr id="3" name="Text Placeholder 2">
            <a:extLst>
              <a:ext uri="{FF2B5EF4-FFF2-40B4-BE49-F238E27FC236}">
                <a16:creationId xmlns:a16="http://schemas.microsoft.com/office/drawing/2014/main" id="{CBB81F48-0D1D-E96A-2164-C9F8E8BDEAAB}"/>
              </a:ext>
            </a:extLst>
          </p:cNvPr>
          <p:cNvSpPr>
            <a:spLocks noGrp="1"/>
          </p:cNvSpPr>
          <p:nvPr>
            <p:ph type="body" idx="1"/>
          </p:nvPr>
        </p:nvSpPr>
        <p:spPr>
          <a:xfrm>
            <a:off x="636916" y="5722374"/>
            <a:ext cx="9149349" cy="487924"/>
          </a:xfrm>
        </p:spPr>
        <p:txBody>
          <a:bodyPr vert="horz" lIns="91440" tIns="45720" rIns="91440" bIns="45720" rtlCol="0" anchor="t">
            <a:noAutofit/>
          </a:bodyPr>
          <a:lstStyle/>
          <a:p>
            <a:pPr>
              <a:lnSpc>
                <a:spcPct val="90000"/>
              </a:lnSpc>
            </a:pPr>
            <a:r>
              <a:rPr lang="en-US" sz="1600" dirty="0">
                <a:solidFill>
                  <a:schemeClr val="tx1"/>
                </a:solidFill>
              </a:rPr>
              <a:t>the diagnoses does not only depend on the x-ray but there are also other important attribute such as age, gender and medical history and This was the opinion of the orthopedic doctor we consulted</a:t>
            </a:r>
          </a:p>
          <a:p>
            <a:pPr>
              <a:lnSpc>
                <a:spcPct val="90000"/>
              </a:lnSpc>
            </a:pPr>
            <a:endParaRPr lang="en-US" sz="1600" dirty="0">
              <a:solidFill>
                <a:schemeClr val="tx1"/>
              </a:solidFill>
            </a:endParaRPr>
          </a:p>
        </p:txBody>
      </p:sp>
      <p:pic>
        <p:nvPicPr>
          <p:cNvPr id="4" name="Picture 3" descr="Screenshot 2024-06-02 033530">
            <a:extLst>
              <a:ext uri="{FF2B5EF4-FFF2-40B4-BE49-F238E27FC236}">
                <a16:creationId xmlns:a16="http://schemas.microsoft.com/office/drawing/2014/main" id="{0EBC4F2A-3ABA-5996-0205-FAA3B5FCC69D}"/>
              </a:ext>
            </a:extLst>
          </p:cNvPr>
          <p:cNvPicPr>
            <a:picLocks noChangeAspect="1"/>
          </p:cNvPicPr>
          <p:nvPr/>
        </p:nvPicPr>
        <p:blipFill rotWithShape="1">
          <a:blip r:embed="rId7">
            <a:extLst>
              <a:ext uri="{28A0092B-C50C-407E-A947-70E740481C1C}">
                <a14:useLocalDpi xmlns:a14="http://schemas.microsoft.com/office/drawing/2010/main" val="0"/>
              </a:ext>
            </a:extLst>
          </a:blip>
          <a:srcRect t="18666" b="27956"/>
          <a:stretch/>
        </p:blipFill>
        <p:spPr bwMode="auto">
          <a:xfrm>
            <a:off x="635458" y="2222343"/>
            <a:ext cx="9150807" cy="1709581"/>
          </a:xfrm>
          <a:prstGeom prst="rect">
            <a:avLst/>
          </a:prstGeom>
          <a:noFill/>
          <a:effectLst/>
        </p:spPr>
      </p:pic>
      <p:sp>
        <p:nvSpPr>
          <p:cNvPr id="5" name="Title 1">
            <a:extLst>
              <a:ext uri="{FF2B5EF4-FFF2-40B4-BE49-F238E27FC236}">
                <a16:creationId xmlns:a16="http://schemas.microsoft.com/office/drawing/2014/main" id="{C9F014DA-14FB-3D52-743A-E720359984EF}"/>
              </a:ext>
            </a:extLst>
          </p:cNvPr>
          <p:cNvSpPr txBox="1">
            <a:spLocks/>
          </p:cNvSpPr>
          <p:nvPr/>
        </p:nvSpPr>
        <p:spPr>
          <a:xfrm>
            <a:off x="7067597" y="4607148"/>
            <a:ext cx="19612445" cy="868026"/>
          </a:xfrm>
          <a:prstGeom prst="rect">
            <a:avLst/>
          </a:prstGeom>
        </p:spPr>
        <p:txBody>
          <a:bodyPr vert="horz" lIns="91440" tIns="45720" rIns="91440" bIns="45720" rtlCol="0" anchor="b">
            <a:normAutofit/>
          </a:bodyPr>
          <a:lstStyle>
            <a:lvl1pPr algn="l" defTabSz="457200" rtl="0" eaLnBrk="1" latinLnBrk="0" hangingPunct="1">
              <a:spcBef>
                <a:spcPct val="0"/>
              </a:spcBef>
              <a:buNone/>
              <a:defRPr sz="4000" b="0" i="0" kern="1200" cap="none">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400" dirty="0"/>
              <a:t>Big Thank to DR. Ahmed Tarek(professor of Bones surgery)</a:t>
            </a:r>
          </a:p>
        </p:txBody>
      </p:sp>
    </p:spTree>
    <p:extLst>
      <p:ext uri="{BB962C8B-B14F-4D97-AF65-F5344CB8AC3E}">
        <p14:creationId xmlns:p14="http://schemas.microsoft.com/office/powerpoint/2010/main" val="548685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D1F74-E566-5351-3450-1A76E4D9867B}"/>
              </a:ext>
            </a:extLst>
          </p:cNvPr>
          <p:cNvSpPr>
            <a:spLocks noGrp="1"/>
          </p:cNvSpPr>
          <p:nvPr>
            <p:ph type="title"/>
          </p:nvPr>
        </p:nvSpPr>
        <p:spPr>
          <a:xfrm>
            <a:off x="211057" y="0"/>
            <a:ext cx="8825659" cy="1981200"/>
          </a:xfrm>
        </p:spPr>
        <p:txBody>
          <a:bodyPr/>
          <a:lstStyle/>
          <a:p>
            <a:r>
              <a:rPr lang="en-US" dirty="0"/>
              <a:t>Project objectives </a:t>
            </a:r>
          </a:p>
        </p:txBody>
      </p:sp>
      <p:sp>
        <p:nvSpPr>
          <p:cNvPr id="3" name="Text Placeholder 2">
            <a:extLst>
              <a:ext uri="{FF2B5EF4-FFF2-40B4-BE49-F238E27FC236}">
                <a16:creationId xmlns:a16="http://schemas.microsoft.com/office/drawing/2014/main" id="{26C3A54C-AA63-F8C7-F38D-9C921740F992}"/>
              </a:ext>
            </a:extLst>
          </p:cNvPr>
          <p:cNvSpPr>
            <a:spLocks noGrp="1"/>
          </p:cNvSpPr>
          <p:nvPr>
            <p:ph type="body" sz="half" idx="2"/>
          </p:nvPr>
        </p:nvSpPr>
        <p:spPr>
          <a:xfrm>
            <a:off x="211057" y="533401"/>
            <a:ext cx="9601200" cy="5262716"/>
          </a:xfrm>
        </p:spPr>
        <p:txBody>
          <a:bodyPr>
            <a:normAutofit fontScale="55000" lnSpcReduction="20000"/>
          </a:bodyPr>
          <a:lstStyle/>
          <a:p>
            <a:pPr>
              <a:lnSpc>
                <a:spcPct val="260000"/>
              </a:lnSpc>
            </a:pPr>
            <a:r>
              <a:rPr lang="en-US" sz="3500" dirty="0"/>
              <a:t>- </a:t>
            </a:r>
            <a:r>
              <a:rPr lang="en-US" sz="4500" b="1" dirty="0"/>
              <a:t>Goals of the knee joint disease analysis model</a:t>
            </a:r>
            <a:r>
              <a:rPr lang="en-US" sz="3500" dirty="0"/>
              <a:t>:</a:t>
            </a:r>
          </a:p>
          <a:p>
            <a:pPr>
              <a:lnSpc>
                <a:spcPct val="260000"/>
              </a:lnSpc>
            </a:pPr>
            <a:r>
              <a:rPr lang="en-US" sz="3300" dirty="0"/>
              <a:t>The primary goal is to develop a robust model that can accurately</a:t>
            </a:r>
          </a:p>
          <a:p>
            <a:pPr>
              <a:lnSpc>
                <a:spcPct val="260000"/>
              </a:lnSpc>
            </a:pPr>
            <a:r>
              <a:rPr lang="en-US" sz="3300" dirty="0"/>
              <a:t> diagnose knee joint diseases using medical imaging and clinical data.</a:t>
            </a:r>
          </a:p>
          <a:p>
            <a:pPr>
              <a:lnSpc>
                <a:spcPct val="260000"/>
              </a:lnSpc>
            </a:pPr>
            <a:r>
              <a:rPr lang="en-US" sz="3800" dirty="0"/>
              <a:t>-</a:t>
            </a:r>
            <a:r>
              <a:rPr lang="en-US" sz="5100" b="1" dirty="0"/>
              <a:t>Expected outcomes and impact</a:t>
            </a:r>
            <a:r>
              <a:rPr lang="en-US" sz="3800" dirty="0"/>
              <a:t>:</a:t>
            </a:r>
          </a:p>
          <a:p>
            <a:pPr>
              <a:lnSpc>
                <a:spcPct val="260000"/>
              </a:lnSpc>
            </a:pPr>
            <a:r>
              <a:rPr lang="en-US" sz="3300" dirty="0"/>
              <a:t> "We aim to enhance diagnostic accuracy, reduce misdiagnosis rates, and provide a tool for healthcare professionals to better manage patient care."</a:t>
            </a:r>
          </a:p>
          <a:p>
            <a:endParaRPr lang="en-US" dirty="0"/>
          </a:p>
        </p:txBody>
      </p:sp>
      <p:sp>
        <p:nvSpPr>
          <p:cNvPr id="4" name="TextBox 3">
            <a:extLst>
              <a:ext uri="{FF2B5EF4-FFF2-40B4-BE49-F238E27FC236}">
                <a16:creationId xmlns:a16="http://schemas.microsoft.com/office/drawing/2014/main" id="{B77E1E3A-E0BE-D7D3-2418-E8269B8CA1A5}"/>
              </a:ext>
            </a:extLst>
          </p:cNvPr>
          <p:cNvSpPr txBox="1"/>
          <p:nvPr/>
        </p:nvSpPr>
        <p:spPr>
          <a:xfrm>
            <a:off x="211057" y="5571814"/>
            <a:ext cx="6518788" cy="1286186"/>
          </a:xfrm>
          <a:prstGeom prst="rect">
            <a:avLst/>
          </a:prstGeom>
          <a:noFill/>
        </p:spPr>
        <p:txBody>
          <a:bodyPr wrap="square" rtlCol="0">
            <a:spAutoFit/>
          </a:bodyPr>
          <a:lstStyle/>
          <a:p>
            <a:pPr>
              <a:lnSpc>
                <a:spcPct val="150000"/>
              </a:lnSpc>
            </a:pPr>
            <a:r>
              <a:rPr lang="en-US" sz="1800" dirty="0">
                <a:solidFill>
                  <a:schemeClr val="tx1">
                    <a:lumMod val="85000"/>
                    <a:lumOff val="15000"/>
                  </a:schemeClr>
                </a:solidFill>
              </a:rPr>
              <a:t>Of course, this will be a tool for doctors to use, meaning that the first and last opinion is for the doctor, and the patient is not permitted to diagnose himself.</a:t>
            </a:r>
            <a:endParaRPr lang="en-US" dirty="0"/>
          </a:p>
        </p:txBody>
      </p:sp>
      <p:pic>
        <p:nvPicPr>
          <p:cNvPr id="6" name="Picture 5">
            <a:extLst>
              <a:ext uri="{FF2B5EF4-FFF2-40B4-BE49-F238E27FC236}">
                <a16:creationId xmlns:a16="http://schemas.microsoft.com/office/drawing/2014/main" id="{19D247F5-6A6C-97BB-3229-A56A6F306618}"/>
              </a:ext>
            </a:extLst>
          </p:cNvPr>
          <p:cNvPicPr>
            <a:picLocks noChangeAspect="1"/>
          </p:cNvPicPr>
          <p:nvPr/>
        </p:nvPicPr>
        <p:blipFill rotWithShape="1">
          <a:blip r:embed="rId2">
            <a:extLst>
              <a:ext uri="{28A0092B-C50C-407E-A947-70E740481C1C}">
                <a14:useLocalDpi xmlns:a14="http://schemas.microsoft.com/office/drawing/2010/main" val="0"/>
              </a:ext>
            </a:extLst>
          </a:blip>
          <a:srcRect l="10585" r="8638"/>
          <a:stretch/>
        </p:blipFill>
        <p:spPr>
          <a:xfrm>
            <a:off x="8195524" y="0"/>
            <a:ext cx="3996476" cy="3705912"/>
          </a:xfrm>
          <a:prstGeom prst="rect">
            <a:avLst/>
          </a:prstGeom>
          <a:effectLst>
            <a:softEdge rad="63500"/>
          </a:effectLst>
        </p:spPr>
      </p:pic>
    </p:spTree>
    <p:extLst>
      <p:ext uri="{BB962C8B-B14F-4D97-AF65-F5344CB8AC3E}">
        <p14:creationId xmlns:p14="http://schemas.microsoft.com/office/powerpoint/2010/main" val="577801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2055" name="Picture 2054">
            <a:extLst>
              <a:ext uri="{FF2B5EF4-FFF2-40B4-BE49-F238E27FC236}">
                <a16:creationId xmlns:a16="http://schemas.microsoft.com/office/drawing/2014/main" id="{7594FC8B-8CD2-407F-94F1-9C71F5AEC2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57" name="Picture 2056">
            <a:extLst>
              <a:ext uri="{FF2B5EF4-FFF2-40B4-BE49-F238E27FC236}">
                <a16:creationId xmlns:a16="http://schemas.microsoft.com/office/drawing/2014/main" id="{DBABC971-8D40-4A4F-AC60-28B9172789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059" name="Oval 2058">
            <a:extLst>
              <a:ext uri="{FF2B5EF4-FFF2-40B4-BE49-F238E27FC236}">
                <a16:creationId xmlns:a16="http://schemas.microsoft.com/office/drawing/2014/main" id="{B9C04DC5-313B-4FE4-B868-5672A3764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061" name="Picture 2060">
            <a:extLst>
              <a:ext uri="{FF2B5EF4-FFF2-40B4-BE49-F238E27FC236}">
                <a16:creationId xmlns:a16="http://schemas.microsoft.com/office/drawing/2014/main" id="{791AE23E-90C9-4963-96E2-8DADBFC3BC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063" name="Picture 2062">
            <a:extLst>
              <a:ext uri="{FF2B5EF4-FFF2-40B4-BE49-F238E27FC236}">
                <a16:creationId xmlns:a16="http://schemas.microsoft.com/office/drawing/2014/main" id="{C5F93E90-4379-4AAC-B021-E5FA6D974A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2065" name="Rectangle 2064">
            <a:extLst>
              <a:ext uri="{FF2B5EF4-FFF2-40B4-BE49-F238E27FC236}">
                <a16:creationId xmlns:a16="http://schemas.microsoft.com/office/drawing/2014/main" id="{329FDD08-42D8-4AFF-90E5-5DAA5BC4C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67" name="Freeform 7">
            <a:extLst>
              <a:ext uri="{FF2B5EF4-FFF2-40B4-BE49-F238E27FC236}">
                <a16:creationId xmlns:a16="http://schemas.microsoft.com/office/drawing/2014/main" id="{0A01F2A2-AEDD-47DC-AFB5-B97CEB9A5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071E75F-8CA5-77AF-0E7B-4C33F9D3B3FE}"/>
              </a:ext>
            </a:extLst>
          </p:cNvPr>
          <p:cNvSpPr>
            <a:spLocks noGrp="1"/>
          </p:cNvSpPr>
          <p:nvPr>
            <p:ph type="title"/>
          </p:nvPr>
        </p:nvSpPr>
        <p:spPr>
          <a:xfrm>
            <a:off x="648930" y="629267"/>
            <a:ext cx="9252154" cy="1016654"/>
          </a:xfrm>
        </p:spPr>
        <p:txBody>
          <a:bodyPr vert="horz" lIns="91440" tIns="45720" rIns="91440" bIns="45720" rtlCol="0" anchor="t">
            <a:normAutofit/>
          </a:bodyPr>
          <a:lstStyle/>
          <a:p>
            <a:r>
              <a:rPr lang="en-US" sz="4200" dirty="0"/>
              <a:t>CNN</a:t>
            </a:r>
          </a:p>
        </p:txBody>
      </p:sp>
      <p:sp>
        <p:nvSpPr>
          <p:cNvPr id="2069" name="Rectangle 2068">
            <a:extLst>
              <a:ext uri="{FF2B5EF4-FFF2-40B4-BE49-F238E27FC236}">
                <a16:creationId xmlns:a16="http://schemas.microsoft.com/office/drawing/2014/main" id="{DB5AF5F3-AD0A-4EFA-854A-47C780F262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924298"/>
            <a:ext cx="12192417" cy="293370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1" name="Freeform 5">
            <a:extLst>
              <a:ext uri="{FF2B5EF4-FFF2-40B4-BE49-F238E27FC236}">
                <a16:creationId xmlns:a16="http://schemas.microsoft.com/office/drawing/2014/main" id="{1E3D6D6C-E192-4135-B1DB-17C71EEBC9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1695" cy="2802467"/>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txBody>
          <a:bodyPr/>
          <a:lstStyle/>
          <a:p>
            <a:endParaRPr lang="en-US"/>
          </a:p>
        </p:txBody>
      </p:sp>
      <p:sp>
        <p:nvSpPr>
          <p:cNvPr id="7" name="TextBox 6">
            <a:extLst>
              <a:ext uri="{FF2B5EF4-FFF2-40B4-BE49-F238E27FC236}">
                <a16:creationId xmlns:a16="http://schemas.microsoft.com/office/drawing/2014/main" id="{7FE2803E-12D6-80C6-FF37-01544EA8C88E}"/>
              </a:ext>
            </a:extLst>
          </p:cNvPr>
          <p:cNvSpPr txBox="1"/>
          <p:nvPr/>
        </p:nvSpPr>
        <p:spPr>
          <a:xfrm>
            <a:off x="648931" y="2548281"/>
            <a:ext cx="5122606" cy="3658689"/>
          </a:xfrm>
          <a:prstGeom prst="rect">
            <a:avLst/>
          </a:prstGeom>
        </p:spPr>
        <p:txBody>
          <a:bodyPr vert="horz" lIns="91440" tIns="45720" rIns="91440" bIns="45720" rtlCol="0">
            <a:normAutofit/>
          </a:bodyPr>
          <a:lstStyle/>
          <a:p>
            <a:pPr marL="285750" indent="-285750">
              <a:spcBef>
                <a:spcPts val="1000"/>
              </a:spcBef>
              <a:buClr>
                <a:schemeClr val="accent1"/>
              </a:buClr>
              <a:buSzPct val="80000"/>
              <a:buFont typeface="Wingdings 3" charset="2"/>
              <a:buChar char=""/>
            </a:pPr>
            <a:r>
              <a:rPr lang="en-US" sz="1700" dirty="0">
                <a:solidFill>
                  <a:schemeClr val="bg1"/>
                </a:solidFill>
                <a:latin typeface="+mj-lt"/>
                <a:ea typeface="+mj-ea"/>
                <a:cs typeface="+mj-cs"/>
              </a:rPr>
              <a:t>Definition: Convolutional Neural Networks (CNNs) are a class of deep neural networks</a:t>
            </a:r>
          </a:p>
          <a:p>
            <a:pPr marL="285750" indent="-285750">
              <a:spcBef>
                <a:spcPts val="1000"/>
              </a:spcBef>
              <a:buClr>
                <a:schemeClr val="accent1"/>
              </a:buClr>
              <a:buSzPct val="80000"/>
              <a:buFont typeface="Wingdings 3" charset="2"/>
              <a:buChar char=""/>
            </a:pPr>
            <a:endParaRPr lang="en-US" sz="1700" dirty="0">
              <a:solidFill>
                <a:schemeClr val="bg1"/>
              </a:solidFill>
              <a:latin typeface="+mj-lt"/>
              <a:ea typeface="+mj-ea"/>
              <a:cs typeface="+mj-cs"/>
            </a:endParaRPr>
          </a:p>
          <a:p>
            <a:pPr marL="285750" indent="-285750">
              <a:spcBef>
                <a:spcPts val="1000"/>
              </a:spcBef>
              <a:buClr>
                <a:schemeClr val="accent1"/>
              </a:buClr>
              <a:buSzPct val="80000"/>
              <a:buFont typeface="Wingdings 3" charset="2"/>
              <a:buChar char=""/>
            </a:pPr>
            <a:r>
              <a:rPr lang="en-US" sz="1700" dirty="0">
                <a:solidFill>
                  <a:schemeClr val="bg1"/>
                </a:solidFill>
                <a:latin typeface="+mj-lt"/>
                <a:ea typeface="+mj-ea"/>
                <a:cs typeface="+mj-cs"/>
              </a:rPr>
              <a:t>Structure: Consists of multiple layers including convolutional layers, pooling layers, and fully connected layers.</a:t>
            </a:r>
          </a:p>
          <a:p>
            <a:pPr marL="285750" indent="-285750">
              <a:spcBef>
                <a:spcPts val="1000"/>
              </a:spcBef>
              <a:buClr>
                <a:schemeClr val="accent1"/>
              </a:buClr>
              <a:buSzPct val="80000"/>
              <a:buFont typeface="Wingdings 3" charset="2"/>
              <a:buChar char=""/>
            </a:pPr>
            <a:endParaRPr lang="en-US" sz="1700" dirty="0">
              <a:solidFill>
                <a:schemeClr val="bg1"/>
              </a:solidFill>
              <a:latin typeface="+mj-lt"/>
              <a:ea typeface="+mj-ea"/>
              <a:cs typeface="+mj-cs"/>
            </a:endParaRPr>
          </a:p>
          <a:p>
            <a:pPr marL="285750" indent="-285750">
              <a:spcBef>
                <a:spcPts val="1000"/>
              </a:spcBef>
              <a:buClr>
                <a:schemeClr val="accent1"/>
              </a:buClr>
              <a:buSzPct val="80000"/>
              <a:buFont typeface="Wingdings 3" charset="2"/>
              <a:buChar char=""/>
            </a:pPr>
            <a:r>
              <a:rPr lang="en-US" sz="1700" dirty="0">
                <a:solidFill>
                  <a:schemeClr val="bg1"/>
                </a:solidFill>
                <a:latin typeface="+mj-lt"/>
                <a:ea typeface="+mj-ea"/>
                <a:cs typeface="+mj-cs"/>
              </a:rPr>
              <a:t>Key Feature: CNNs automatically detect important features in images such as edges, textures, and patterns, making them highly effective for image recognition tasks.</a:t>
            </a:r>
          </a:p>
        </p:txBody>
      </p:sp>
      <p:pic>
        <p:nvPicPr>
          <p:cNvPr id="2050" name="Picture 2" descr="Convolutional neural network (CNN) model architecture. CNN architecture...  | Download Scientific Diagram">
            <a:extLst>
              <a:ext uri="{FF2B5EF4-FFF2-40B4-BE49-F238E27FC236}">
                <a16:creationId xmlns:a16="http://schemas.microsoft.com/office/drawing/2014/main" id="{BEBA6CAC-5830-527A-487D-EE4D05EA609B}"/>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5900005" y="2502332"/>
            <a:ext cx="5885595" cy="3794477"/>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1669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2076" name="Picture 2075">
            <a:extLst>
              <a:ext uri="{FF2B5EF4-FFF2-40B4-BE49-F238E27FC236}">
                <a16:creationId xmlns:a16="http://schemas.microsoft.com/office/drawing/2014/main" id="{7594FC8B-8CD2-407F-94F1-9C71F5AEC2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78" name="Picture 2077">
            <a:extLst>
              <a:ext uri="{FF2B5EF4-FFF2-40B4-BE49-F238E27FC236}">
                <a16:creationId xmlns:a16="http://schemas.microsoft.com/office/drawing/2014/main" id="{DBABC971-8D40-4A4F-AC60-28B9172789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080" name="Oval 2079">
            <a:extLst>
              <a:ext uri="{FF2B5EF4-FFF2-40B4-BE49-F238E27FC236}">
                <a16:creationId xmlns:a16="http://schemas.microsoft.com/office/drawing/2014/main" id="{B9C04DC5-313B-4FE4-B868-5672A3764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082" name="Picture 2081">
            <a:extLst>
              <a:ext uri="{FF2B5EF4-FFF2-40B4-BE49-F238E27FC236}">
                <a16:creationId xmlns:a16="http://schemas.microsoft.com/office/drawing/2014/main" id="{791AE23E-90C9-4963-96E2-8DADBFC3BC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084" name="Picture 2083">
            <a:extLst>
              <a:ext uri="{FF2B5EF4-FFF2-40B4-BE49-F238E27FC236}">
                <a16:creationId xmlns:a16="http://schemas.microsoft.com/office/drawing/2014/main" id="{C5F93E90-4379-4AAC-B021-E5FA6D974A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2086" name="Rectangle 2085">
            <a:extLst>
              <a:ext uri="{FF2B5EF4-FFF2-40B4-BE49-F238E27FC236}">
                <a16:creationId xmlns:a16="http://schemas.microsoft.com/office/drawing/2014/main" id="{329FDD08-42D8-4AFF-90E5-5DAA5BC4C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2071E75F-8CA5-77AF-0E7B-4C33F9D3B3FE}"/>
              </a:ext>
            </a:extLst>
          </p:cNvPr>
          <p:cNvSpPr>
            <a:spLocks noGrp="1"/>
          </p:cNvSpPr>
          <p:nvPr>
            <p:ph type="title"/>
          </p:nvPr>
        </p:nvSpPr>
        <p:spPr>
          <a:xfrm>
            <a:off x="217670" y="301207"/>
            <a:ext cx="3730440" cy="1829140"/>
          </a:xfrm>
        </p:spPr>
        <p:txBody>
          <a:bodyPr vert="horz" lIns="91440" tIns="45720" rIns="91440" bIns="45720" rtlCol="0" anchor="b">
            <a:normAutofit/>
          </a:bodyPr>
          <a:lstStyle/>
          <a:p>
            <a:r>
              <a:rPr lang="en-US" sz="4000" dirty="0"/>
              <a:t>Applications of CNNs</a:t>
            </a:r>
          </a:p>
        </p:txBody>
      </p:sp>
      <p:sp>
        <p:nvSpPr>
          <p:cNvPr id="2088" name="Freeform 11">
            <a:extLst>
              <a:ext uri="{FF2B5EF4-FFF2-40B4-BE49-F238E27FC236}">
                <a16:creationId xmlns:a16="http://schemas.microsoft.com/office/drawing/2014/main" id="{2FEA51AE-2D18-46BE-B2CA-B90B131689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090" name="Rectangle 2089">
            <a:extLst>
              <a:ext uri="{FF2B5EF4-FFF2-40B4-BE49-F238E27FC236}">
                <a16:creationId xmlns:a16="http://schemas.microsoft.com/office/drawing/2014/main" id="{5E6A537E-C106-45AE-9BBB-3CE559441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2" name="Freeform 5">
            <a:extLst>
              <a:ext uri="{FF2B5EF4-FFF2-40B4-BE49-F238E27FC236}">
                <a16:creationId xmlns:a16="http://schemas.microsoft.com/office/drawing/2014/main" id="{F918BA52-E4A7-4EEC-898E-C49023767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1404667"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txBody>
          <a:bodyPr/>
          <a:lstStyle/>
          <a:p>
            <a:endParaRPr lang="en-US"/>
          </a:p>
        </p:txBody>
      </p:sp>
      <p:sp>
        <p:nvSpPr>
          <p:cNvPr id="2094" name="Rectangle 2093">
            <a:extLst>
              <a:ext uri="{FF2B5EF4-FFF2-40B4-BE49-F238E27FC236}">
                <a16:creationId xmlns:a16="http://schemas.microsoft.com/office/drawing/2014/main" id="{86D3F3B7-282C-4DDC-AD1B-C497F2942B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 name="TextBox 6">
            <a:extLst>
              <a:ext uri="{FF2B5EF4-FFF2-40B4-BE49-F238E27FC236}">
                <a16:creationId xmlns:a16="http://schemas.microsoft.com/office/drawing/2014/main" id="{7FE2803E-12D6-80C6-FF37-01544EA8C88E}"/>
              </a:ext>
            </a:extLst>
          </p:cNvPr>
          <p:cNvSpPr txBox="1"/>
          <p:nvPr/>
        </p:nvSpPr>
        <p:spPr>
          <a:xfrm>
            <a:off x="293859" y="2431555"/>
            <a:ext cx="3697495" cy="3551556"/>
          </a:xfrm>
          <a:prstGeom prst="rect">
            <a:avLst/>
          </a:prstGeom>
        </p:spPr>
        <p:txBody>
          <a:bodyPr vert="horz" lIns="91440" tIns="45720" rIns="91440" bIns="45720" rtlCol="0">
            <a:normAutofit fontScale="92500"/>
          </a:bodyPr>
          <a:lstStyle/>
          <a:p>
            <a:pPr marL="285750" indent="-285750">
              <a:lnSpc>
                <a:spcPct val="90000"/>
              </a:lnSpc>
              <a:spcBef>
                <a:spcPts val="1000"/>
              </a:spcBef>
              <a:buClr>
                <a:schemeClr val="accent1"/>
              </a:buClr>
              <a:buSzPct val="80000"/>
              <a:buFont typeface="Wingdings 3" charset="2"/>
              <a:buChar char=""/>
            </a:pPr>
            <a:r>
              <a:rPr lang="en-US" sz="1400" dirty="0">
                <a:latin typeface="+mj-lt"/>
                <a:ea typeface="+mj-ea"/>
                <a:cs typeface="+mj-cs"/>
              </a:rPr>
              <a:t>Image Recognition: Used in systems like facial recognition, object detection, and medical image analysis.</a:t>
            </a:r>
            <a:br>
              <a:rPr lang="en-US" sz="1400" dirty="0">
                <a:latin typeface="+mj-lt"/>
                <a:ea typeface="+mj-ea"/>
                <a:cs typeface="+mj-cs"/>
              </a:rPr>
            </a:br>
            <a:endParaRPr lang="en-US" sz="1400" dirty="0">
              <a:latin typeface="+mj-lt"/>
              <a:ea typeface="+mj-ea"/>
              <a:cs typeface="+mj-cs"/>
            </a:endParaRPr>
          </a:p>
          <a:p>
            <a:pPr marL="285750" indent="-285750">
              <a:lnSpc>
                <a:spcPct val="90000"/>
              </a:lnSpc>
              <a:spcBef>
                <a:spcPts val="1000"/>
              </a:spcBef>
              <a:buClr>
                <a:schemeClr val="accent1"/>
              </a:buClr>
              <a:buSzPct val="80000"/>
              <a:buFont typeface="Wingdings 3" charset="2"/>
              <a:buChar char=""/>
            </a:pPr>
            <a:r>
              <a:rPr lang="en-US" sz="1400" dirty="0">
                <a:latin typeface="+mj-lt"/>
                <a:ea typeface="+mj-ea"/>
                <a:cs typeface="+mj-cs"/>
              </a:rPr>
              <a:t>Computer Vision: Applications include autonomous driving, where CNNs help in recognizing road signs, pedestrians, and other vehicles.</a:t>
            </a:r>
            <a:br>
              <a:rPr lang="en-US" sz="1400" dirty="0">
                <a:latin typeface="+mj-lt"/>
                <a:ea typeface="+mj-ea"/>
                <a:cs typeface="+mj-cs"/>
              </a:rPr>
            </a:br>
            <a:endParaRPr lang="en-US" sz="1400" dirty="0">
              <a:latin typeface="+mj-lt"/>
              <a:ea typeface="+mj-ea"/>
              <a:cs typeface="+mj-cs"/>
            </a:endParaRPr>
          </a:p>
          <a:p>
            <a:pPr marL="285750" indent="-285750">
              <a:lnSpc>
                <a:spcPct val="90000"/>
              </a:lnSpc>
              <a:spcBef>
                <a:spcPts val="1000"/>
              </a:spcBef>
              <a:buClr>
                <a:schemeClr val="accent1"/>
              </a:buClr>
              <a:buSzPct val="80000"/>
              <a:buFont typeface="Wingdings 3" charset="2"/>
              <a:buChar char=""/>
            </a:pPr>
            <a:r>
              <a:rPr lang="en-US" sz="1400" dirty="0">
                <a:latin typeface="+mj-lt"/>
                <a:ea typeface="+mj-ea"/>
                <a:cs typeface="+mj-cs"/>
              </a:rPr>
              <a:t>Natural Language Processing (NLP): Employed in tasks like text classification and sentiment analysis by recognizing patterns in textual data.</a:t>
            </a:r>
            <a:br>
              <a:rPr lang="en-US" sz="1400" dirty="0">
                <a:latin typeface="+mj-lt"/>
                <a:ea typeface="+mj-ea"/>
                <a:cs typeface="+mj-cs"/>
              </a:rPr>
            </a:br>
            <a:endParaRPr lang="en-US" sz="1400" dirty="0">
              <a:latin typeface="+mj-lt"/>
              <a:ea typeface="+mj-ea"/>
              <a:cs typeface="+mj-cs"/>
            </a:endParaRPr>
          </a:p>
          <a:p>
            <a:pPr marL="285750" indent="-285750">
              <a:lnSpc>
                <a:spcPct val="90000"/>
              </a:lnSpc>
              <a:spcBef>
                <a:spcPts val="1000"/>
              </a:spcBef>
              <a:buClr>
                <a:schemeClr val="accent1"/>
              </a:buClr>
              <a:buSzPct val="80000"/>
              <a:buFont typeface="Wingdings 3" charset="2"/>
              <a:buChar char=""/>
            </a:pPr>
            <a:r>
              <a:rPr lang="en-US" sz="1400" dirty="0">
                <a:latin typeface="+mj-lt"/>
                <a:ea typeface="+mj-ea"/>
                <a:cs typeface="+mj-cs"/>
              </a:rPr>
              <a:t>Robotics: Helps robots understand their environment through visual inputs.</a:t>
            </a:r>
          </a:p>
        </p:txBody>
      </p:sp>
      <p:pic>
        <p:nvPicPr>
          <p:cNvPr id="3075" name="Picture 3" descr="Osteoporosis diagnosis in knee X-rays by transfer learning based on  convolution neural network | Multimedia Tools and Applications">
            <a:extLst>
              <a:ext uri="{FF2B5EF4-FFF2-40B4-BE49-F238E27FC236}">
                <a16:creationId xmlns:a16="http://schemas.microsoft.com/office/drawing/2014/main" id="{A51B4C7B-382F-323D-F392-62E458E2C40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50189" y="280986"/>
            <a:ext cx="6524625" cy="6296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0254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2116" name="Picture 2115">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118" name="Picture 2117">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20" name="Oval 2119">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121" name="Picture 2120">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122" name="Picture 2121">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23" name="Rectangle 2122">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24" name="Rectangle 2123">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25" name="Rectangle 2124">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15" name="Straight Connector 2114">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2117" name="Picture 2116">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2119"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2" name="Title 1">
            <a:extLst>
              <a:ext uri="{FF2B5EF4-FFF2-40B4-BE49-F238E27FC236}">
                <a16:creationId xmlns:a16="http://schemas.microsoft.com/office/drawing/2014/main" id="{2071E75F-8CA5-77AF-0E7B-4C33F9D3B3FE}"/>
              </a:ext>
            </a:extLst>
          </p:cNvPr>
          <p:cNvSpPr>
            <a:spLocks noGrp="1"/>
          </p:cNvSpPr>
          <p:nvPr>
            <p:ph type="title"/>
          </p:nvPr>
        </p:nvSpPr>
        <p:spPr>
          <a:xfrm>
            <a:off x="806195" y="804672"/>
            <a:ext cx="3521359" cy="5248656"/>
          </a:xfrm>
        </p:spPr>
        <p:txBody>
          <a:bodyPr vert="horz" lIns="91440" tIns="45720" rIns="91440" bIns="45720" rtlCol="0" anchor="ctr">
            <a:normAutofit/>
          </a:bodyPr>
          <a:lstStyle/>
          <a:p>
            <a:pPr algn="ctr"/>
            <a:r>
              <a:rPr lang="en-US" sz="3900" b="0" i="0" kern="1200" dirty="0">
                <a:solidFill>
                  <a:schemeClr val="tx2"/>
                </a:solidFill>
                <a:latin typeface="+mj-lt"/>
                <a:ea typeface="+mj-ea"/>
                <a:cs typeface="+mj-cs"/>
              </a:rPr>
              <a:t>Key Components of CNNs</a:t>
            </a:r>
          </a:p>
        </p:txBody>
      </p:sp>
      <p:sp>
        <p:nvSpPr>
          <p:cNvPr id="3" name="TextBox 2">
            <a:extLst>
              <a:ext uri="{FF2B5EF4-FFF2-40B4-BE49-F238E27FC236}">
                <a16:creationId xmlns:a16="http://schemas.microsoft.com/office/drawing/2014/main" id="{F31ADA12-208F-54BF-394E-3C79420CB8CA}"/>
              </a:ext>
            </a:extLst>
          </p:cNvPr>
          <p:cNvSpPr txBox="1"/>
          <p:nvPr/>
        </p:nvSpPr>
        <p:spPr>
          <a:xfrm>
            <a:off x="4975861" y="804671"/>
            <a:ext cx="6399930" cy="5248657"/>
          </a:xfrm>
          <a:prstGeom prst="rect">
            <a:avLst/>
          </a:prstGeom>
        </p:spPr>
        <p:txBody>
          <a:bodyPr vert="horz" lIns="91440" tIns="45720" rIns="91440" bIns="45720" rtlCol="0" anchor="ctr">
            <a:normAutofit/>
          </a:bodyPr>
          <a:lstStyle/>
          <a:p>
            <a:pPr marL="285750" indent="-285750">
              <a:spcBef>
                <a:spcPts val="1000"/>
              </a:spcBef>
              <a:buClr>
                <a:schemeClr val="bg2">
                  <a:lumMod val="40000"/>
                  <a:lumOff val="60000"/>
                </a:schemeClr>
              </a:buClr>
              <a:buSzPct val="80000"/>
              <a:buFont typeface="Wingdings 3" charset="2"/>
              <a:buChar char=""/>
            </a:pPr>
            <a:r>
              <a:rPr lang="en-US">
                <a:latin typeface="+mj-lt"/>
                <a:ea typeface="+mj-ea"/>
                <a:cs typeface="+mj-cs"/>
              </a:rPr>
              <a:t>Layers of CNNs:</a:t>
            </a:r>
          </a:p>
          <a:p>
            <a:pPr marL="742950" lvl="1" indent="-285750">
              <a:spcBef>
                <a:spcPts val="1000"/>
              </a:spcBef>
              <a:buClr>
                <a:schemeClr val="bg2">
                  <a:lumMod val="40000"/>
                  <a:lumOff val="60000"/>
                </a:schemeClr>
              </a:buClr>
              <a:buSzPct val="80000"/>
              <a:buFont typeface="Wingdings 3" charset="2"/>
              <a:buChar char=""/>
            </a:pPr>
            <a:r>
              <a:rPr lang="en-US">
                <a:latin typeface="+mj-lt"/>
                <a:ea typeface="+mj-ea"/>
                <a:cs typeface="+mj-cs"/>
              </a:rPr>
              <a:t>Convolutional Layers</a:t>
            </a:r>
          </a:p>
          <a:p>
            <a:pPr marL="742950" lvl="1" indent="-285750">
              <a:spcBef>
                <a:spcPts val="1000"/>
              </a:spcBef>
              <a:buClr>
                <a:schemeClr val="bg2">
                  <a:lumMod val="40000"/>
                  <a:lumOff val="60000"/>
                </a:schemeClr>
              </a:buClr>
              <a:buSzPct val="80000"/>
              <a:buFont typeface="Wingdings 3" charset="2"/>
              <a:buChar char=""/>
            </a:pPr>
            <a:r>
              <a:rPr lang="en-US">
                <a:latin typeface="+mj-lt"/>
                <a:ea typeface="+mj-ea"/>
                <a:cs typeface="+mj-cs"/>
              </a:rPr>
              <a:t>Pooling Layers</a:t>
            </a:r>
          </a:p>
          <a:p>
            <a:pPr marL="742950" lvl="1" indent="-285750">
              <a:spcBef>
                <a:spcPts val="1000"/>
              </a:spcBef>
              <a:buClr>
                <a:schemeClr val="bg2">
                  <a:lumMod val="40000"/>
                  <a:lumOff val="60000"/>
                </a:schemeClr>
              </a:buClr>
              <a:buSzPct val="80000"/>
              <a:buFont typeface="Wingdings 3" charset="2"/>
              <a:buChar char=""/>
            </a:pPr>
            <a:r>
              <a:rPr lang="en-US">
                <a:latin typeface="+mj-lt"/>
                <a:ea typeface="+mj-ea"/>
                <a:cs typeface="+mj-cs"/>
              </a:rPr>
              <a:t>Fully Connected Layers</a:t>
            </a:r>
          </a:p>
          <a:p>
            <a:pPr marL="742950" lvl="1" indent="-285750">
              <a:spcBef>
                <a:spcPts val="1000"/>
              </a:spcBef>
              <a:buClr>
                <a:schemeClr val="bg2">
                  <a:lumMod val="40000"/>
                  <a:lumOff val="60000"/>
                </a:schemeClr>
              </a:buClr>
              <a:buSzPct val="80000"/>
              <a:buFont typeface="Wingdings 3" charset="2"/>
              <a:buChar char=""/>
            </a:pPr>
            <a:r>
              <a:rPr lang="en-US">
                <a:latin typeface="+mj-lt"/>
                <a:ea typeface="+mj-ea"/>
                <a:cs typeface="+mj-cs"/>
              </a:rPr>
              <a:t>Activation Functions</a:t>
            </a:r>
          </a:p>
        </p:txBody>
      </p:sp>
    </p:spTree>
    <p:extLst>
      <p:ext uri="{BB962C8B-B14F-4D97-AF65-F5344CB8AC3E}">
        <p14:creationId xmlns:p14="http://schemas.microsoft.com/office/powerpoint/2010/main" val="67481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31" name="Picture 2130">
            <a:extLst>
              <a:ext uri="{FF2B5EF4-FFF2-40B4-BE49-F238E27FC236}">
                <a16:creationId xmlns:a16="http://schemas.microsoft.com/office/drawing/2014/main" id="{0654392F-1639-4655-984D-9EC62CB792C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133" name="Picture 2132">
            <a:extLst>
              <a:ext uri="{FF2B5EF4-FFF2-40B4-BE49-F238E27FC236}">
                <a16:creationId xmlns:a16="http://schemas.microsoft.com/office/drawing/2014/main" id="{AA42ABA0-A57E-4B96-8B71-32BE731BD9A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135" name="Oval 2134">
            <a:extLst>
              <a:ext uri="{FF2B5EF4-FFF2-40B4-BE49-F238E27FC236}">
                <a16:creationId xmlns:a16="http://schemas.microsoft.com/office/drawing/2014/main" id="{81601940-FE05-4058-8C3C-93ECC6D8B4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137" name="Picture 2136">
            <a:extLst>
              <a:ext uri="{FF2B5EF4-FFF2-40B4-BE49-F238E27FC236}">
                <a16:creationId xmlns:a16="http://schemas.microsoft.com/office/drawing/2014/main" id="{A24A74BA-E5A0-4961-B27F-09544E4F53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139" name="Picture 2138">
            <a:extLst>
              <a:ext uri="{FF2B5EF4-FFF2-40B4-BE49-F238E27FC236}">
                <a16:creationId xmlns:a16="http://schemas.microsoft.com/office/drawing/2014/main" id="{5FCC04C7-E7EE-4E3B-988E-0B9718A3CD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2141" name="Rectangle 2140">
            <a:extLst>
              <a:ext uri="{FF2B5EF4-FFF2-40B4-BE49-F238E27FC236}">
                <a16:creationId xmlns:a16="http://schemas.microsoft.com/office/drawing/2014/main" id="{03964ECA-3652-457C-9FDE-16AED3949B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43" name="Rectangle 2142">
            <a:extLst>
              <a:ext uri="{FF2B5EF4-FFF2-40B4-BE49-F238E27FC236}">
                <a16:creationId xmlns:a16="http://schemas.microsoft.com/office/drawing/2014/main" id="{D8B9538A-2A89-47DD-996C-7D2BE2AB6C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71E75F-8CA5-77AF-0E7B-4C33F9D3B3FE}"/>
              </a:ext>
            </a:extLst>
          </p:cNvPr>
          <p:cNvSpPr>
            <a:spLocks noGrp="1"/>
          </p:cNvSpPr>
          <p:nvPr>
            <p:ph type="title"/>
          </p:nvPr>
        </p:nvSpPr>
        <p:spPr>
          <a:xfrm>
            <a:off x="631373" y="2448560"/>
            <a:ext cx="3108626" cy="1805939"/>
          </a:xfrm>
        </p:spPr>
        <p:txBody>
          <a:bodyPr vert="horz" lIns="91440" tIns="45720" rIns="91440" bIns="45720" rtlCol="0" anchor="ctr">
            <a:normAutofit/>
          </a:bodyPr>
          <a:lstStyle/>
          <a:p>
            <a:pPr algn="ctr"/>
            <a:r>
              <a:rPr lang="en-US" sz="3300" b="1" dirty="0">
                <a:solidFill>
                  <a:srgbClr val="EBEBEB"/>
                </a:solidFill>
              </a:rPr>
              <a:t>Convolutional Layer</a:t>
            </a:r>
          </a:p>
        </p:txBody>
      </p:sp>
      <p:sp>
        <p:nvSpPr>
          <p:cNvPr id="2145" name="Freeform: Shape 2144">
            <a:extLst>
              <a:ext uri="{FF2B5EF4-FFF2-40B4-BE49-F238E27FC236}">
                <a16:creationId xmlns:a16="http://schemas.microsoft.com/office/drawing/2014/main" id="{E625979B-5325-4898-8EF9-5C174B192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47" name="Freeform 11">
            <a:extLst>
              <a:ext uri="{FF2B5EF4-FFF2-40B4-BE49-F238E27FC236}">
                <a16:creationId xmlns:a16="http://schemas.microsoft.com/office/drawing/2014/main" id="{34B22E2B-30D5-47A4-97C5-091EA1AB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2149" name="Rectangle 2148">
            <a:extLst>
              <a:ext uri="{FF2B5EF4-FFF2-40B4-BE49-F238E27FC236}">
                <a16:creationId xmlns:a16="http://schemas.microsoft.com/office/drawing/2014/main" id="{9B6DA3CD-A002-40ED-8194-B4E637BD76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TextBox 2">
            <a:extLst>
              <a:ext uri="{FF2B5EF4-FFF2-40B4-BE49-F238E27FC236}">
                <a16:creationId xmlns:a16="http://schemas.microsoft.com/office/drawing/2014/main" id="{F31ADA12-208F-54BF-394E-3C79420CB8CA}"/>
              </a:ext>
            </a:extLst>
          </p:cNvPr>
          <p:cNvSpPr txBox="1"/>
          <p:nvPr/>
        </p:nvSpPr>
        <p:spPr>
          <a:xfrm>
            <a:off x="4975861" y="804671"/>
            <a:ext cx="6399930" cy="5248657"/>
          </a:xfrm>
          <a:prstGeom prst="rect">
            <a:avLst/>
          </a:prstGeom>
        </p:spPr>
        <p:txBody>
          <a:bodyPr vert="horz" lIns="91440" tIns="45720" rIns="91440" bIns="45720" rtlCol="0" anchor="ctr">
            <a:normAutofit/>
          </a:bodyPr>
          <a:lstStyle/>
          <a:p>
            <a:pPr>
              <a:spcBef>
                <a:spcPts val="1000"/>
              </a:spcBef>
              <a:buClr>
                <a:schemeClr val="bg2">
                  <a:lumMod val="40000"/>
                  <a:lumOff val="60000"/>
                </a:schemeClr>
              </a:buClr>
              <a:buSzPct val="80000"/>
            </a:pPr>
            <a:endParaRPr lang="en-US" dirty="0">
              <a:latin typeface="+mj-lt"/>
              <a:ea typeface="+mj-ea"/>
              <a:cs typeface="+mj-cs"/>
            </a:endParaRPr>
          </a:p>
        </p:txBody>
      </p:sp>
      <p:grpSp>
        <p:nvGrpSpPr>
          <p:cNvPr id="6" name="Group 5">
            <a:extLst>
              <a:ext uri="{FF2B5EF4-FFF2-40B4-BE49-F238E27FC236}">
                <a16:creationId xmlns:a16="http://schemas.microsoft.com/office/drawing/2014/main" id="{5D0079AF-7136-9A18-1138-3FC551CDA04C}"/>
              </a:ext>
            </a:extLst>
          </p:cNvPr>
          <p:cNvGrpSpPr/>
          <p:nvPr/>
        </p:nvGrpSpPr>
        <p:grpSpPr>
          <a:xfrm>
            <a:off x="5048250" y="2190749"/>
            <a:ext cx="6496050" cy="3086101"/>
            <a:chOff x="5048250" y="2190749"/>
            <a:chExt cx="6496050" cy="3086101"/>
          </a:xfrm>
        </p:grpSpPr>
        <p:sp>
          <p:nvSpPr>
            <p:cNvPr id="7" name="Rectangle: Rounded Corners 6">
              <a:extLst>
                <a:ext uri="{FF2B5EF4-FFF2-40B4-BE49-F238E27FC236}">
                  <a16:creationId xmlns:a16="http://schemas.microsoft.com/office/drawing/2014/main" id="{009B86FF-BE35-9056-B4AE-1A549EEAEFB6}"/>
                </a:ext>
              </a:extLst>
            </p:cNvPr>
            <p:cNvSpPr/>
            <p:nvPr/>
          </p:nvSpPr>
          <p:spPr>
            <a:xfrm>
              <a:off x="5048250" y="2190749"/>
              <a:ext cx="6496050" cy="1371600"/>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8" name="Rectangle 7" descr="Filter">
              <a:extLst>
                <a:ext uri="{FF2B5EF4-FFF2-40B4-BE49-F238E27FC236}">
                  <a16:creationId xmlns:a16="http://schemas.microsoft.com/office/drawing/2014/main" id="{3B8A4EB5-E9A0-C6A5-A2E8-D157BD390549}"/>
                </a:ext>
              </a:extLst>
            </p:cNvPr>
            <p:cNvSpPr/>
            <p:nvPr/>
          </p:nvSpPr>
          <p:spPr>
            <a:xfrm>
              <a:off x="5463159" y="2499359"/>
              <a:ext cx="754380" cy="754380"/>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txBody>
            <a:bodyPr/>
            <a:lstStyle/>
            <a:p>
              <a:endParaRPr lang="en-US"/>
            </a:p>
          </p:txBody>
        </p:sp>
        <p:sp>
          <p:nvSpPr>
            <p:cNvPr id="9" name="Freeform: Shape 8">
              <a:extLst>
                <a:ext uri="{FF2B5EF4-FFF2-40B4-BE49-F238E27FC236}">
                  <a16:creationId xmlns:a16="http://schemas.microsoft.com/office/drawing/2014/main" id="{5BA61625-3352-5617-3E01-7168129F2C51}"/>
                </a:ext>
              </a:extLst>
            </p:cNvPr>
            <p:cNvSpPr/>
            <p:nvPr/>
          </p:nvSpPr>
          <p:spPr>
            <a:xfrm>
              <a:off x="6632448" y="2190749"/>
              <a:ext cx="2923222" cy="1371600"/>
            </a:xfrm>
            <a:custGeom>
              <a:avLst/>
              <a:gdLst>
                <a:gd name="connsiteX0" fmla="*/ 0 w 2923222"/>
                <a:gd name="connsiteY0" fmla="*/ 0 h 1371600"/>
                <a:gd name="connsiteX1" fmla="*/ 2923222 w 2923222"/>
                <a:gd name="connsiteY1" fmla="*/ 0 h 1371600"/>
                <a:gd name="connsiteX2" fmla="*/ 2923222 w 2923222"/>
                <a:gd name="connsiteY2" fmla="*/ 1371600 h 1371600"/>
                <a:gd name="connsiteX3" fmla="*/ 0 w 2923222"/>
                <a:gd name="connsiteY3" fmla="*/ 1371600 h 1371600"/>
                <a:gd name="connsiteX4" fmla="*/ 0 w 2923222"/>
                <a:gd name="connsiteY4" fmla="*/ 0 h 137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3222" h="1371600">
                  <a:moveTo>
                    <a:pt x="0" y="0"/>
                  </a:moveTo>
                  <a:lnTo>
                    <a:pt x="2923222" y="0"/>
                  </a:lnTo>
                  <a:lnTo>
                    <a:pt x="2923222" y="1371600"/>
                  </a:lnTo>
                  <a:lnTo>
                    <a:pt x="0" y="13716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45161" tIns="145161" rIns="145161" bIns="145161" numCol="1" spcCol="1270" anchor="ctr" anchorCtr="0">
              <a:noAutofit/>
            </a:bodyPr>
            <a:lstStyle/>
            <a:p>
              <a:pPr marL="0" lvl="0" indent="0" algn="l" defTabSz="1111250">
                <a:lnSpc>
                  <a:spcPct val="90000"/>
                </a:lnSpc>
                <a:spcBef>
                  <a:spcPct val="0"/>
                </a:spcBef>
                <a:spcAft>
                  <a:spcPct val="35000"/>
                </a:spcAft>
                <a:buNone/>
              </a:pPr>
              <a:r>
                <a:rPr lang="en-US" sz="2500" kern="1200"/>
                <a:t>Function:</a:t>
              </a:r>
            </a:p>
          </p:txBody>
        </p:sp>
        <p:sp>
          <p:nvSpPr>
            <p:cNvPr id="10" name="Freeform: Shape 9">
              <a:extLst>
                <a:ext uri="{FF2B5EF4-FFF2-40B4-BE49-F238E27FC236}">
                  <a16:creationId xmlns:a16="http://schemas.microsoft.com/office/drawing/2014/main" id="{681C7DB5-9A8B-5C5B-3506-9EE2FD5BD108}"/>
                </a:ext>
              </a:extLst>
            </p:cNvPr>
            <p:cNvSpPr/>
            <p:nvPr/>
          </p:nvSpPr>
          <p:spPr>
            <a:xfrm>
              <a:off x="8455692" y="2190749"/>
              <a:ext cx="3042053" cy="1371600"/>
            </a:xfrm>
            <a:custGeom>
              <a:avLst/>
              <a:gdLst>
                <a:gd name="connsiteX0" fmla="*/ 0 w 1895521"/>
                <a:gd name="connsiteY0" fmla="*/ 0 h 1371600"/>
                <a:gd name="connsiteX1" fmla="*/ 1895521 w 1895521"/>
                <a:gd name="connsiteY1" fmla="*/ 0 h 1371600"/>
                <a:gd name="connsiteX2" fmla="*/ 1895521 w 1895521"/>
                <a:gd name="connsiteY2" fmla="*/ 1371600 h 1371600"/>
                <a:gd name="connsiteX3" fmla="*/ 0 w 1895521"/>
                <a:gd name="connsiteY3" fmla="*/ 1371600 h 1371600"/>
                <a:gd name="connsiteX4" fmla="*/ 0 w 1895521"/>
                <a:gd name="connsiteY4" fmla="*/ 0 h 137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5521" h="1371600">
                  <a:moveTo>
                    <a:pt x="0" y="0"/>
                  </a:moveTo>
                  <a:lnTo>
                    <a:pt x="1895521" y="0"/>
                  </a:lnTo>
                  <a:lnTo>
                    <a:pt x="1895521" y="1371600"/>
                  </a:lnTo>
                  <a:lnTo>
                    <a:pt x="0" y="13716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45161" tIns="145161" rIns="145161" bIns="145161" numCol="1" spcCol="1270" anchor="ctr" anchorCtr="0">
              <a:noAutofit/>
            </a:bodyPr>
            <a:lstStyle/>
            <a:p>
              <a:pPr marL="0" lvl="0" indent="0" algn="l" defTabSz="622300">
                <a:lnSpc>
                  <a:spcPct val="90000"/>
                </a:lnSpc>
                <a:spcBef>
                  <a:spcPct val="0"/>
                </a:spcBef>
                <a:spcAft>
                  <a:spcPct val="35000"/>
                </a:spcAft>
                <a:buNone/>
              </a:pPr>
              <a:r>
                <a:rPr lang="en-US" sz="1400" kern="1200" dirty="0"/>
                <a:t>Apply convolution operations to the input image using a set of filters/kernels.</a:t>
              </a:r>
            </a:p>
          </p:txBody>
        </p:sp>
        <p:sp>
          <p:nvSpPr>
            <p:cNvPr id="11" name="Rectangle: Rounded Corners 10">
              <a:extLst>
                <a:ext uri="{FF2B5EF4-FFF2-40B4-BE49-F238E27FC236}">
                  <a16:creationId xmlns:a16="http://schemas.microsoft.com/office/drawing/2014/main" id="{32892E3B-BD65-866D-2DAC-9F0DC42CFBB8}"/>
                </a:ext>
              </a:extLst>
            </p:cNvPr>
            <p:cNvSpPr/>
            <p:nvPr/>
          </p:nvSpPr>
          <p:spPr>
            <a:xfrm>
              <a:off x="5048250" y="3905250"/>
              <a:ext cx="6496050" cy="1371600"/>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12" name="Rectangle 11" descr="Unlock">
              <a:extLst>
                <a:ext uri="{FF2B5EF4-FFF2-40B4-BE49-F238E27FC236}">
                  <a16:creationId xmlns:a16="http://schemas.microsoft.com/office/drawing/2014/main" id="{CF280A00-ACCD-7651-4136-C60DFC02EBC1}"/>
                </a:ext>
              </a:extLst>
            </p:cNvPr>
            <p:cNvSpPr/>
            <p:nvPr/>
          </p:nvSpPr>
          <p:spPr>
            <a:xfrm>
              <a:off x="5463159" y="4213860"/>
              <a:ext cx="754380" cy="754380"/>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txBody>
            <a:bodyPr/>
            <a:lstStyle/>
            <a:p>
              <a:endParaRPr lang="en-US"/>
            </a:p>
          </p:txBody>
        </p:sp>
        <p:sp>
          <p:nvSpPr>
            <p:cNvPr id="13" name="Freeform: Shape 12">
              <a:extLst>
                <a:ext uri="{FF2B5EF4-FFF2-40B4-BE49-F238E27FC236}">
                  <a16:creationId xmlns:a16="http://schemas.microsoft.com/office/drawing/2014/main" id="{27006131-AAB0-AD24-269F-EBDA81545241}"/>
                </a:ext>
              </a:extLst>
            </p:cNvPr>
            <p:cNvSpPr/>
            <p:nvPr/>
          </p:nvSpPr>
          <p:spPr>
            <a:xfrm>
              <a:off x="6632448" y="3905250"/>
              <a:ext cx="2923222" cy="1371600"/>
            </a:xfrm>
            <a:custGeom>
              <a:avLst/>
              <a:gdLst>
                <a:gd name="connsiteX0" fmla="*/ 0 w 2923222"/>
                <a:gd name="connsiteY0" fmla="*/ 0 h 1371600"/>
                <a:gd name="connsiteX1" fmla="*/ 2923222 w 2923222"/>
                <a:gd name="connsiteY1" fmla="*/ 0 h 1371600"/>
                <a:gd name="connsiteX2" fmla="*/ 2923222 w 2923222"/>
                <a:gd name="connsiteY2" fmla="*/ 1371600 h 1371600"/>
                <a:gd name="connsiteX3" fmla="*/ 0 w 2923222"/>
                <a:gd name="connsiteY3" fmla="*/ 1371600 h 1371600"/>
                <a:gd name="connsiteX4" fmla="*/ 0 w 2923222"/>
                <a:gd name="connsiteY4" fmla="*/ 0 h 137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3222" h="1371600">
                  <a:moveTo>
                    <a:pt x="0" y="0"/>
                  </a:moveTo>
                  <a:lnTo>
                    <a:pt x="2923222" y="0"/>
                  </a:lnTo>
                  <a:lnTo>
                    <a:pt x="2923222" y="1371600"/>
                  </a:lnTo>
                  <a:lnTo>
                    <a:pt x="0" y="13716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45161" tIns="145161" rIns="145161" bIns="145161" numCol="1" spcCol="1270" anchor="ctr" anchorCtr="0">
              <a:noAutofit/>
            </a:bodyPr>
            <a:lstStyle/>
            <a:p>
              <a:pPr marL="0" lvl="0" indent="0" algn="l" defTabSz="1111250">
                <a:lnSpc>
                  <a:spcPct val="90000"/>
                </a:lnSpc>
                <a:spcBef>
                  <a:spcPct val="0"/>
                </a:spcBef>
                <a:spcAft>
                  <a:spcPct val="35000"/>
                </a:spcAft>
                <a:buNone/>
              </a:pPr>
              <a:r>
                <a:rPr lang="en-US" sz="2500" kern="1200"/>
                <a:t>Key Concepts:</a:t>
              </a:r>
            </a:p>
          </p:txBody>
        </p:sp>
        <p:sp>
          <p:nvSpPr>
            <p:cNvPr id="14" name="Freeform: Shape 13">
              <a:extLst>
                <a:ext uri="{FF2B5EF4-FFF2-40B4-BE49-F238E27FC236}">
                  <a16:creationId xmlns:a16="http://schemas.microsoft.com/office/drawing/2014/main" id="{EF9DB359-FBF9-8D33-A129-F54D3092DD8A}"/>
                </a:ext>
              </a:extLst>
            </p:cNvPr>
            <p:cNvSpPr/>
            <p:nvPr/>
          </p:nvSpPr>
          <p:spPr>
            <a:xfrm>
              <a:off x="9555670" y="3905250"/>
              <a:ext cx="1988629" cy="1371600"/>
            </a:xfrm>
            <a:custGeom>
              <a:avLst/>
              <a:gdLst>
                <a:gd name="connsiteX0" fmla="*/ 0 w 1988629"/>
                <a:gd name="connsiteY0" fmla="*/ 0 h 1371600"/>
                <a:gd name="connsiteX1" fmla="*/ 1988629 w 1988629"/>
                <a:gd name="connsiteY1" fmla="*/ 0 h 1371600"/>
                <a:gd name="connsiteX2" fmla="*/ 1988629 w 1988629"/>
                <a:gd name="connsiteY2" fmla="*/ 1371600 h 1371600"/>
                <a:gd name="connsiteX3" fmla="*/ 0 w 1988629"/>
                <a:gd name="connsiteY3" fmla="*/ 1371600 h 1371600"/>
                <a:gd name="connsiteX4" fmla="*/ 0 w 1988629"/>
                <a:gd name="connsiteY4" fmla="*/ 0 h 137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8629" h="1371600">
                  <a:moveTo>
                    <a:pt x="0" y="0"/>
                  </a:moveTo>
                  <a:lnTo>
                    <a:pt x="1988629" y="0"/>
                  </a:lnTo>
                  <a:lnTo>
                    <a:pt x="1988629" y="1371600"/>
                  </a:lnTo>
                  <a:lnTo>
                    <a:pt x="0" y="13716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45161" tIns="145161" rIns="145161" bIns="145161" numCol="1" spcCol="1270" anchor="ctr" anchorCtr="0">
              <a:noAutofit/>
            </a:bodyPr>
            <a:lstStyle/>
            <a:p>
              <a:pPr marL="0" lvl="0" indent="0" algn="l" defTabSz="622300">
                <a:lnSpc>
                  <a:spcPct val="90000"/>
                </a:lnSpc>
                <a:spcBef>
                  <a:spcPct val="0"/>
                </a:spcBef>
                <a:spcAft>
                  <a:spcPct val="35000"/>
                </a:spcAft>
                <a:buNone/>
              </a:pPr>
              <a:r>
                <a:rPr lang="en-US" sz="1400" kern="1200"/>
                <a:t>Filters/Kernels</a:t>
              </a:r>
            </a:p>
            <a:p>
              <a:pPr marL="0" lvl="0" indent="0" algn="l" defTabSz="622300">
                <a:lnSpc>
                  <a:spcPct val="90000"/>
                </a:lnSpc>
                <a:spcBef>
                  <a:spcPct val="0"/>
                </a:spcBef>
                <a:spcAft>
                  <a:spcPct val="35000"/>
                </a:spcAft>
                <a:buNone/>
              </a:pPr>
              <a:r>
                <a:rPr lang="en-US" sz="1400" kern="1200"/>
                <a:t>Stride</a:t>
              </a:r>
            </a:p>
            <a:p>
              <a:pPr marL="0" lvl="0" indent="0" algn="l" defTabSz="622300">
                <a:lnSpc>
                  <a:spcPct val="90000"/>
                </a:lnSpc>
                <a:spcBef>
                  <a:spcPct val="0"/>
                </a:spcBef>
                <a:spcAft>
                  <a:spcPct val="35000"/>
                </a:spcAft>
                <a:buNone/>
              </a:pPr>
              <a:r>
                <a:rPr lang="en-US" sz="1400" kern="1200"/>
                <a:t>Padding</a:t>
              </a:r>
            </a:p>
          </p:txBody>
        </p:sp>
      </p:grpSp>
    </p:spTree>
    <p:extLst>
      <p:ext uri="{BB962C8B-B14F-4D97-AF65-F5344CB8AC3E}">
        <p14:creationId xmlns:p14="http://schemas.microsoft.com/office/powerpoint/2010/main" val="3541671808"/>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479</TotalTime>
  <Words>1492</Words>
  <Application>Microsoft Office PowerPoint</Application>
  <PresentationFormat>Widescreen</PresentationFormat>
  <Paragraphs>184</Paragraphs>
  <Slides>31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31</vt:i4>
      </vt:variant>
    </vt:vector>
  </HeadingPairs>
  <TitlesOfParts>
    <vt:vector size="43" baseType="lpstr">
      <vt:lpstr>Aptos</vt:lpstr>
      <vt:lpstr>Arial</vt:lpstr>
      <vt:lpstr>Arial Unicode MS</vt:lpstr>
      <vt:lpstr>Bahnschrift</vt:lpstr>
      <vt:lpstr>Canva Sans</vt:lpstr>
      <vt:lpstr>Century Gothic</vt:lpstr>
      <vt:lpstr>Montserrat Classic</vt:lpstr>
      <vt:lpstr>Montserrat Classic Bold</vt:lpstr>
      <vt:lpstr>source-serif-pro</vt:lpstr>
      <vt:lpstr>Times New Roman</vt:lpstr>
      <vt:lpstr>Wingdings 3</vt:lpstr>
      <vt:lpstr>Ion</vt:lpstr>
      <vt:lpstr>Deep Learning model for Knee joint disease analysis </vt:lpstr>
      <vt:lpstr>Submitted By </vt:lpstr>
      <vt:lpstr>Introduction</vt:lpstr>
      <vt:lpstr>Doctors’ Opinions </vt:lpstr>
      <vt:lpstr>Project objectives </vt:lpstr>
      <vt:lpstr>CNN</vt:lpstr>
      <vt:lpstr>Applications of CNNs</vt:lpstr>
      <vt:lpstr>Key Components of CNNs</vt:lpstr>
      <vt:lpstr>Convolutional Layer</vt:lpstr>
      <vt:lpstr>Pooling Layer</vt:lpstr>
      <vt:lpstr>Activation Functions</vt:lpstr>
      <vt:lpstr>Methodology</vt:lpstr>
      <vt:lpstr>Data collection</vt:lpstr>
      <vt:lpstr>Data preparation</vt:lpstr>
      <vt:lpstr>Data preparation</vt:lpstr>
      <vt:lpstr>Data preprocessing</vt:lpstr>
      <vt:lpstr>PowerPoint Presentation</vt:lpstr>
      <vt:lpstr>PowerPoint Presentation</vt:lpstr>
      <vt:lpstr> Model training   </vt:lpstr>
      <vt:lpstr>PowerPoint Presentation</vt:lpstr>
      <vt:lpstr>A confusion matrix is a fundamental tool. It allows us to evaluate the performance of a classification model by presenting a comprehensive summary</vt:lpstr>
      <vt:lpstr>PowerPoint Presentation</vt:lpstr>
      <vt:lpstr>Evaluation Performance Metrics  </vt:lpstr>
      <vt:lpstr>Visualization</vt:lpstr>
      <vt:lpstr> Provide us with information through the chart to identify the strengths and weaknesses of the project to work on</vt:lpstr>
      <vt:lpstr>PowerPoint Presentation</vt:lpstr>
      <vt:lpstr>PowerPoint Presentation</vt:lpstr>
      <vt:lpstr>Libraries we used</vt:lpstr>
      <vt:lpstr>The difficulties we faced</vt:lpstr>
      <vt:lpstr>Future work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Compu Home</dc:creator>
  <cp:lastModifiedBy>hager192@gmail.com</cp:lastModifiedBy>
  <cp:revision>13</cp:revision>
  <dcterms:created xsi:type="dcterms:W3CDTF">2024-06-11T17:58:42Z</dcterms:created>
  <dcterms:modified xsi:type="dcterms:W3CDTF">2024-06-26T07:52:22Z</dcterms:modified>
</cp:coreProperties>
</file>

<file path=docProps/thumbnail.jpeg>
</file>